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8" r:id="rId4"/>
    <p:sldId id="279" r:id="rId5"/>
    <p:sldId id="280" r:id="rId6"/>
    <p:sldId id="281" r:id="rId7"/>
    <p:sldId id="260" r:id="rId8"/>
    <p:sldId id="262" r:id="rId9"/>
    <p:sldId id="263" r:id="rId10"/>
    <p:sldId id="264" r:id="rId11"/>
    <p:sldId id="265" r:id="rId12"/>
    <p:sldId id="282" r:id="rId13"/>
    <p:sldId id="283" r:id="rId14"/>
    <p:sldId id="284" r:id="rId15"/>
    <p:sldId id="285" r:id="rId16"/>
    <p:sldId id="287" r:id="rId17"/>
    <p:sldId id="286" r:id="rId18"/>
    <p:sldId id="267" r:id="rId19"/>
    <p:sldId id="268" r:id="rId20"/>
    <p:sldId id="269" r:id="rId21"/>
    <p:sldId id="270" r:id="rId22"/>
    <p:sldId id="271" r:id="rId23"/>
    <p:sldId id="288" r:id="rId24"/>
    <p:sldId id="289" r:id="rId25"/>
    <p:sldId id="290" r:id="rId26"/>
    <p:sldId id="291" r:id="rId27"/>
    <p:sldId id="272" r:id="rId28"/>
    <p:sldId id="293" r:id="rId29"/>
    <p:sldId id="294" r:id="rId30"/>
    <p:sldId id="295" r:id="rId31"/>
    <p:sldId id="296" r:id="rId32"/>
    <p:sldId id="274" r:id="rId33"/>
    <p:sldId id="275" r:id="rId34"/>
    <p:sldId id="276" r:id="rId35"/>
    <p:sldId id="277" r:id="rId36"/>
    <p:sldId id="298" r:id="rId37"/>
    <p:sldId id="299" r:id="rId38"/>
    <p:sldId id="300" r:id="rId39"/>
    <p:sldId id="301" r:id="rId40"/>
    <p:sldId id="302" r:id="rId41"/>
    <p:sldId id="303" r:id="rId42"/>
    <p:sldId id="30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1" d="100"/>
          <a:sy n="111" d="100"/>
        </p:scale>
        <p:origin x="456"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5783F91-7334-4293-9698-732383998031}" type="datetimeFigureOut">
              <a:rPr lang="en-GB" smtClean="0"/>
              <a:t>02/06/2016 Thursday</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2C364B-DF8C-46AD-B9F5-4B1D31DE2013}" type="slidenum">
              <a:rPr lang="en-GB" smtClean="0"/>
              <a:t>‹#›</a:t>
            </a:fld>
            <a:endParaRPr lang="en-GB"/>
          </a:p>
        </p:txBody>
      </p:sp>
    </p:spTree>
    <p:extLst>
      <p:ext uri="{BB962C8B-B14F-4D97-AF65-F5344CB8AC3E}">
        <p14:creationId xmlns:p14="http://schemas.microsoft.com/office/powerpoint/2010/main" val="823873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5783F91-7334-4293-9698-732383998031}" type="datetimeFigureOut">
              <a:rPr lang="en-GB" smtClean="0"/>
              <a:t>02/06/2016 Thursday</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2C364B-DF8C-46AD-B9F5-4B1D31DE2013}" type="slidenum">
              <a:rPr lang="en-GB" smtClean="0"/>
              <a:t>‹#›</a:t>
            </a:fld>
            <a:endParaRPr lang="en-GB"/>
          </a:p>
        </p:txBody>
      </p:sp>
    </p:spTree>
    <p:extLst>
      <p:ext uri="{BB962C8B-B14F-4D97-AF65-F5344CB8AC3E}">
        <p14:creationId xmlns:p14="http://schemas.microsoft.com/office/powerpoint/2010/main" val="2794968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5783F91-7334-4293-9698-732383998031}" type="datetimeFigureOut">
              <a:rPr lang="en-GB" smtClean="0"/>
              <a:t>02/06/2016 Thursday</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2C364B-DF8C-46AD-B9F5-4B1D31DE2013}" type="slidenum">
              <a:rPr lang="en-GB" smtClean="0"/>
              <a:t>‹#›</a:t>
            </a:fld>
            <a:endParaRPr lang="en-GB"/>
          </a:p>
        </p:txBody>
      </p:sp>
    </p:spTree>
    <p:extLst>
      <p:ext uri="{BB962C8B-B14F-4D97-AF65-F5344CB8AC3E}">
        <p14:creationId xmlns:p14="http://schemas.microsoft.com/office/powerpoint/2010/main" val="1223731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5783F91-7334-4293-9698-732383998031}" type="datetimeFigureOut">
              <a:rPr lang="en-GB" smtClean="0"/>
              <a:t>02/06/2016 Thursday</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2C364B-DF8C-46AD-B9F5-4B1D31DE2013}" type="slidenum">
              <a:rPr lang="en-GB" smtClean="0"/>
              <a:t>‹#›</a:t>
            </a:fld>
            <a:endParaRPr lang="en-GB"/>
          </a:p>
        </p:txBody>
      </p:sp>
    </p:spTree>
    <p:extLst>
      <p:ext uri="{BB962C8B-B14F-4D97-AF65-F5344CB8AC3E}">
        <p14:creationId xmlns:p14="http://schemas.microsoft.com/office/powerpoint/2010/main" val="2975765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783F91-7334-4293-9698-732383998031}" type="datetimeFigureOut">
              <a:rPr lang="en-GB" smtClean="0"/>
              <a:t>02/06/2016 Thursday</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2C364B-DF8C-46AD-B9F5-4B1D31DE2013}" type="slidenum">
              <a:rPr lang="en-GB" smtClean="0"/>
              <a:t>‹#›</a:t>
            </a:fld>
            <a:endParaRPr lang="en-GB"/>
          </a:p>
        </p:txBody>
      </p:sp>
    </p:spTree>
    <p:extLst>
      <p:ext uri="{BB962C8B-B14F-4D97-AF65-F5344CB8AC3E}">
        <p14:creationId xmlns:p14="http://schemas.microsoft.com/office/powerpoint/2010/main" val="1163387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5783F91-7334-4293-9698-732383998031}" type="datetimeFigureOut">
              <a:rPr lang="en-GB" smtClean="0"/>
              <a:t>02/06/2016 Thursday</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2C364B-DF8C-46AD-B9F5-4B1D31DE2013}" type="slidenum">
              <a:rPr lang="en-GB" smtClean="0"/>
              <a:t>‹#›</a:t>
            </a:fld>
            <a:endParaRPr lang="en-GB"/>
          </a:p>
        </p:txBody>
      </p:sp>
    </p:spTree>
    <p:extLst>
      <p:ext uri="{BB962C8B-B14F-4D97-AF65-F5344CB8AC3E}">
        <p14:creationId xmlns:p14="http://schemas.microsoft.com/office/powerpoint/2010/main" val="99507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5783F91-7334-4293-9698-732383998031}" type="datetimeFigureOut">
              <a:rPr lang="en-GB" smtClean="0"/>
              <a:t>02/06/2016 Thursday</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2C364B-DF8C-46AD-B9F5-4B1D31DE2013}" type="slidenum">
              <a:rPr lang="en-GB" smtClean="0"/>
              <a:t>‹#›</a:t>
            </a:fld>
            <a:endParaRPr lang="en-GB"/>
          </a:p>
        </p:txBody>
      </p:sp>
    </p:spTree>
    <p:extLst>
      <p:ext uri="{BB962C8B-B14F-4D97-AF65-F5344CB8AC3E}">
        <p14:creationId xmlns:p14="http://schemas.microsoft.com/office/powerpoint/2010/main" val="2622173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783F91-7334-4293-9698-732383998031}" type="datetimeFigureOut">
              <a:rPr lang="en-GB" smtClean="0"/>
              <a:t>02/06/2016 Thursday</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2C364B-DF8C-46AD-B9F5-4B1D31DE2013}" type="slidenum">
              <a:rPr lang="en-GB" smtClean="0"/>
              <a:t>‹#›</a:t>
            </a:fld>
            <a:endParaRPr lang="en-GB"/>
          </a:p>
        </p:txBody>
      </p:sp>
    </p:spTree>
    <p:extLst>
      <p:ext uri="{BB962C8B-B14F-4D97-AF65-F5344CB8AC3E}">
        <p14:creationId xmlns:p14="http://schemas.microsoft.com/office/powerpoint/2010/main" val="1973674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783F91-7334-4293-9698-732383998031}" type="datetimeFigureOut">
              <a:rPr lang="en-GB" smtClean="0"/>
              <a:t>02/06/2016 Thursday</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2C364B-DF8C-46AD-B9F5-4B1D31DE2013}" type="slidenum">
              <a:rPr lang="en-GB" smtClean="0"/>
              <a:t>‹#›</a:t>
            </a:fld>
            <a:endParaRPr lang="en-GB"/>
          </a:p>
        </p:txBody>
      </p:sp>
    </p:spTree>
    <p:extLst>
      <p:ext uri="{BB962C8B-B14F-4D97-AF65-F5344CB8AC3E}">
        <p14:creationId xmlns:p14="http://schemas.microsoft.com/office/powerpoint/2010/main" val="3318322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783F91-7334-4293-9698-732383998031}" type="datetimeFigureOut">
              <a:rPr lang="en-GB" smtClean="0"/>
              <a:t>02/06/2016 Thursday</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2C364B-DF8C-46AD-B9F5-4B1D31DE2013}" type="slidenum">
              <a:rPr lang="en-GB" smtClean="0"/>
              <a:t>‹#›</a:t>
            </a:fld>
            <a:endParaRPr lang="en-GB"/>
          </a:p>
        </p:txBody>
      </p:sp>
    </p:spTree>
    <p:extLst>
      <p:ext uri="{BB962C8B-B14F-4D97-AF65-F5344CB8AC3E}">
        <p14:creationId xmlns:p14="http://schemas.microsoft.com/office/powerpoint/2010/main" val="210196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783F91-7334-4293-9698-732383998031}" type="datetimeFigureOut">
              <a:rPr lang="en-GB" smtClean="0"/>
              <a:t>02/06/2016 Thursday</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2C364B-DF8C-46AD-B9F5-4B1D31DE2013}" type="slidenum">
              <a:rPr lang="en-GB" smtClean="0"/>
              <a:t>‹#›</a:t>
            </a:fld>
            <a:endParaRPr lang="en-GB"/>
          </a:p>
        </p:txBody>
      </p:sp>
    </p:spTree>
    <p:extLst>
      <p:ext uri="{BB962C8B-B14F-4D97-AF65-F5344CB8AC3E}">
        <p14:creationId xmlns:p14="http://schemas.microsoft.com/office/powerpoint/2010/main" val="2550369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83F91-7334-4293-9698-732383998031}" type="datetimeFigureOut">
              <a:rPr lang="en-GB" smtClean="0"/>
              <a:t>02/06/2016 Thursday</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2C364B-DF8C-46AD-B9F5-4B1D31DE2013}" type="slidenum">
              <a:rPr lang="en-GB" smtClean="0"/>
              <a:t>‹#›</a:t>
            </a:fld>
            <a:endParaRPr lang="en-GB"/>
          </a:p>
        </p:txBody>
      </p:sp>
    </p:spTree>
    <p:extLst>
      <p:ext uri="{BB962C8B-B14F-4D97-AF65-F5344CB8AC3E}">
        <p14:creationId xmlns:p14="http://schemas.microsoft.com/office/powerpoint/2010/main" val="4208613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1" y="-16588"/>
            <a:ext cx="12192000" cy="6871990"/>
          </a:xfrm>
          <a:prstGeom prst="rect">
            <a:avLst/>
          </a:prstGeom>
        </p:spPr>
      </p:pic>
      <p:sp>
        <p:nvSpPr>
          <p:cNvPr id="2" name="Title 1"/>
          <p:cNvSpPr>
            <a:spLocks noGrp="1"/>
          </p:cNvSpPr>
          <p:nvPr>
            <p:ph type="ctrTitle"/>
          </p:nvPr>
        </p:nvSpPr>
        <p:spPr>
          <a:xfrm>
            <a:off x="1155941" y="527140"/>
            <a:ext cx="10127410" cy="79270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GB" sz="48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Even more help from my friends</a:t>
            </a:r>
          </a:p>
        </p:txBody>
      </p:sp>
      <p:sp>
        <p:nvSpPr>
          <p:cNvPr id="3" name="Subtitle 2"/>
          <p:cNvSpPr>
            <a:spLocks noGrp="1"/>
          </p:cNvSpPr>
          <p:nvPr>
            <p:ph type="subTitle" idx="1"/>
          </p:nvPr>
        </p:nvSpPr>
        <p:spPr>
          <a:xfrm>
            <a:off x="1155941" y="1319841"/>
            <a:ext cx="10127410" cy="54372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4:14-18</a:t>
            </a:r>
          </a:p>
          <a:p>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0845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1" y="-16588"/>
            <a:ext cx="12192000" cy="6871990"/>
          </a:xfrm>
          <a:prstGeom prst="rect">
            <a:avLst/>
          </a:prstGeom>
        </p:spPr>
      </p:pic>
      <p:sp>
        <p:nvSpPr>
          <p:cNvPr id="2" name="Title 1"/>
          <p:cNvSpPr>
            <a:spLocks noGrp="1"/>
          </p:cNvSpPr>
          <p:nvPr>
            <p:ph type="ctrTitle"/>
          </p:nvPr>
        </p:nvSpPr>
        <p:spPr>
          <a:xfrm>
            <a:off x="1524000" y="527140"/>
            <a:ext cx="9144000" cy="4907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ormAutofit fontScale="90000"/>
          </a:bodyPr>
          <a:lstStyle/>
          <a:p>
            <a:r>
              <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Even more help from my friends</a:t>
            </a:r>
          </a:p>
        </p:txBody>
      </p:sp>
      <p:sp>
        <p:nvSpPr>
          <p:cNvPr id="3" name="Subtitle 2"/>
          <p:cNvSpPr>
            <a:spLocks noGrp="1"/>
          </p:cNvSpPr>
          <p:nvPr>
            <p:ph type="subTitle" idx="1"/>
          </p:nvPr>
        </p:nvSpPr>
        <p:spPr>
          <a:xfrm>
            <a:off x="1524000" y="1017917"/>
            <a:ext cx="9144000" cy="3968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GB" sz="2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4:14-18</a:t>
            </a:r>
          </a:p>
          <a:p>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8150" y="1414732"/>
            <a:ext cx="11296650" cy="584775"/>
          </a:xfrm>
          <a:prstGeom prst="rect">
            <a:avLst/>
          </a:prstGeom>
          <a:solidFill>
            <a:schemeClr val="bg1"/>
          </a:solidFill>
        </p:spPr>
        <p:txBody>
          <a:bodyPr wrap="square" rtlCol="0">
            <a:spAutoFit/>
          </a:bodyPr>
          <a:lstStyle/>
          <a:p>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 Friendships cross ethnic, social and gender divide</a:t>
            </a:r>
          </a:p>
        </p:txBody>
      </p:sp>
      <p:sp>
        <p:nvSpPr>
          <p:cNvPr id="5" name="TextBox 4"/>
          <p:cNvSpPr txBox="1"/>
          <p:nvPr/>
        </p:nvSpPr>
        <p:spPr>
          <a:xfrm>
            <a:off x="438149" y="1999507"/>
            <a:ext cx="9829801" cy="156966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shape">
              <a:fillToRect l="50000" t="50000" r="50000" b="50000"/>
            </a:path>
            <a:tileRect/>
          </a:gradFill>
        </p:spPr>
        <p:txBody>
          <a:bodyPr wrap="square" rtlCol="0">
            <a:spAutoFit/>
          </a:bodyPr>
          <a:lstStyle/>
          <a:p>
            <a:pPr marL="542925"/>
            <a:r>
              <a:rPr lang="en-GB" sz="32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Doctor Luke – consecrated medical skills</a:t>
            </a:r>
          </a:p>
          <a:p>
            <a:pPr marL="542925"/>
            <a:r>
              <a:rPr lang="en-GB" sz="32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mentioned 3 times</a:t>
            </a:r>
          </a:p>
          <a:p>
            <a:pPr marL="542925"/>
            <a:r>
              <a:rPr lang="en-GB" sz="32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prototype medical missionary</a:t>
            </a:r>
          </a:p>
        </p:txBody>
      </p:sp>
    </p:spTree>
    <p:extLst>
      <p:ext uri="{BB962C8B-B14F-4D97-AF65-F5344CB8AC3E}">
        <p14:creationId xmlns:p14="http://schemas.microsoft.com/office/powerpoint/2010/main" val="159641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1" y="-16588"/>
            <a:ext cx="12192000" cy="6871990"/>
          </a:xfrm>
          <a:prstGeom prst="rect">
            <a:avLst/>
          </a:prstGeom>
        </p:spPr>
      </p:pic>
      <p:sp>
        <p:nvSpPr>
          <p:cNvPr id="2" name="Title 1"/>
          <p:cNvSpPr>
            <a:spLocks noGrp="1"/>
          </p:cNvSpPr>
          <p:nvPr>
            <p:ph type="ctrTitle"/>
          </p:nvPr>
        </p:nvSpPr>
        <p:spPr>
          <a:xfrm>
            <a:off x="1524000" y="527140"/>
            <a:ext cx="9144000" cy="4907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ormAutofit fontScale="90000"/>
          </a:bodyPr>
          <a:lstStyle/>
          <a:p>
            <a:r>
              <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Even more help from my friends</a:t>
            </a:r>
          </a:p>
        </p:txBody>
      </p:sp>
      <p:sp>
        <p:nvSpPr>
          <p:cNvPr id="3" name="Subtitle 2"/>
          <p:cNvSpPr>
            <a:spLocks noGrp="1"/>
          </p:cNvSpPr>
          <p:nvPr>
            <p:ph type="subTitle" idx="1"/>
          </p:nvPr>
        </p:nvSpPr>
        <p:spPr>
          <a:xfrm>
            <a:off x="1524000" y="1017917"/>
            <a:ext cx="9144000" cy="3968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GB" sz="2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4:14-18</a:t>
            </a:r>
          </a:p>
          <a:p>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8150" y="1414732"/>
            <a:ext cx="11296650" cy="584775"/>
          </a:xfrm>
          <a:prstGeom prst="rect">
            <a:avLst/>
          </a:prstGeom>
          <a:solidFill>
            <a:schemeClr val="bg1"/>
          </a:solidFill>
        </p:spPr>
        <p:txBody>
          <a:bodyPr wrap="square" rtlCol="0">
            <a:spAutoFit/>
          </a:bodyPr>
          <a:lstStyle/>
          <a:p>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 Friendships cross ethnic, social and gender divide</a:t>
            </a:r>
          </a:p>
        </p:txBody>
      </p:sp>
      <p:sp>
        <p:nvSpPr>
          <p:cNvPr id="5" name="TextBox 4"/>
          <p:cNvSpPr txBox="1"/>
          <p:nvPr/>
        </p:nvSpPr>
        <p:spPr>
          <a:xfrm>
            <a:off x="438149" y="1999507"/>
            <a:ext cx="9829801" cy="1015663"/>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shape">
              <a:fillToRect l="50000" t="50000" r="50000" b="50000"/>
            </a:path>
            <a:tileRect/>
          </a:gradFill>
        </p:spPr>
        <p:txBody>
          <a:bodyPr wrap="square" rtlCol="0">
            <a:spAutoFit/>
          </a:bodyPr>
          <a:lstStyle/>
          <a:p>
            <a:pPr marL="542925"/>
            <a:r>
              <a:rPr lang="en-GB" sz="28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Doctor Luke</a:t>
            </a:r>
          </a:p>
          <a:p>
            <a:pPr marL="542925"/>
            <a:r>
              <a:rPr lang="en-GB" sz="32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Nympha(s) – church in his/her/their house</a:t>
            </a:r>
          </a:p>
        </p:txBody>
      </p:sp>
    </p:spTree>
    <p:extLst>
      <p:ext uri="{BB962C8B-B14F-4D97-AF65-F5344CB8AC3E}">
        <p14:creationId xmlns:p14="http://schemas.microsoft.com/office/powerpoint/2010/main" val="41448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1" y="-16588"/>
            <a:ext cx="12192000" cy="6871990"/>
          </a:xfrm>
          <a:prstGeom prst="rect">
            <a:avLst/>
          </a:prstGeom>
        </p:spPr>
      </p:pic>
      <p:sp>
        <p:nvSpPr>
          <p:cNvPr id="2" name="Title 1"/>
          <p:cNvSpPr>
            <a:spLocks noGrp="1"/>
          </p:cNvSpPr>
          <p:nvPr>
            <p:ph type="ctrTitle"/>
          </p:nvPr>
        </p:nvSpPr>
        <p:spPr>
          <a:xfrm>
            <a:off x="1524000" y="527140"/>
            <a:ext cx="9144000" cy="4907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ormAutofit fontScale="90000"/>
          </a:bodyPr>
          <a:lstStyle/>
          <a:p>
            <a:r>
              <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Even more help from my friends</a:t>
            </a:r>
          </a:p>
        </p:txBody>
      </p:sp>
      <p:sp>
        <p:nvSpPr>
          <p:cNvPr id="3" name="Subtitle 2"/>
          <p:cNvSpPr>
            <a:spLocks noGrp="1"/>
          </p:cNvSpPr>
          <p:nvPr>
            <p:ph type="subTitle" idx="1"/>
          </p:nvPr>
        </p:nvSpPr>
        <p:spPr>
          <a:xfrm>
            <a:off x="1524000" y="1017917"/>
            <a:ext cx="9144000" cy="3968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GB" sz="2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4:14-18</a:t>
            </a:r>
          </a:p>
          <a:p>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8150" y="1414732"/>
            <a:ext cx="11296650" cy="584775"/>
          </a:xfrm>
          <a:prstGeom prst="rect">
            <a:avLst/>
          </a:prstGeom>
          <a:solidFill>
            <a:schemeClr val="bg1"/>
          </a:solidFill>
        </p:spPr>
        <p:txBody>
          <a:bodyPr wrap="square" rtlCol="0">
            <a:spAutoFit/>
          </a:bodyPr>
          <a:lstStyle/>
          <a:p>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 Friendships cross ethnic, social and gender divide</a:t>
            </a:r>
          </a:p>
        </p:txBody>
      </p:sp>
      <p:sp>
        <p:nvSpPr>
          <p:cNvPr id="5" name="TextBox 4"/>
          <p:cNvSpPr txBox="1"/>
          <p:nvPr/>
        </p:nvSpPr>
        <p:spPr>
          <a:xfrm>
            <a:off x="438149" y="1999507"/>
            <a:ext cx="9829801" cy="150810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shape">
              <a:fillToRect l="50000" t="50000" r="50000" b="50000"/>
            </a:path>
            <a:tileRect/>
          </a:gradFill>
        </p:spPr>
        <p:txBody>
          <a:bodyPr wrap="square" rtlCol="0">
            <a:spAutoFit/>
          </a:bodyPr>
          <a:lstStyle/>
          <a:p>
            <a:pPr marL="542925"/>
            <a:r>
              <a:rPr lang="en-GB" sz="28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Doctor Luke</a:t>
            </a:r>
          </a:p>
          <a:p>
            <a:pPr marL="542925"/>
            <a:r>
              <a:rPr lang="en-GB" sz="32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Nympha(s) – church in his/her/their house</a:t>
            </a:r>
          </a:p>
          <a:p>
            <a:pPr marL="542925"/>
            <a:r>
              <a:rPr lang="en-GB" sz="32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see also Junia(s) (Rom 16:7)</a:t>
            </a:r>
          </a:p>
        </p:txBody>
      </p:sp>
    </p:spTree>
    <p:extLst>
      <p:ext uri="{BB962C8B-B14F-4D97-AF65-F5344CB8AC3E}">
        <p14:creationId xmlns:p14="http://schemas.microsoft.com/office/powerpoint/2010/main" val="50050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1" y="-16588"/>
            <a:ext cx="12192000" cy="6871990"/>
          </a:xfrm>
          <a:prstGeom prst="rect">
            <a:avLst/>
          </a:prstGeom>
        </p:spPr>
      </p:pic>
      <p:sp>
        <p:nvSpPr>
          <p:cNvPr id="2" name="Title 1"/>
          <p:cNvSpPr>
            <a:spLocks noGrp="1"/>
          </p:cNvSpPr>
          <p:nvPr>
            <p:ph type="ctrTitle"/>
          </p:nvPr>
        </p:nvSpPr>
        <p:spPr>
          <a:xfrm>
            <a:off x="1524000" y="527140"/>
            <a:ext cx="9144000" cy="4907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ormAutofit fontScale="90000"/>
          </a:bodyPr>
          <a:lstStyle/>
          <a:p>
            <a:r>
              <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Even more help from my friends</a:t>
            </a:r>
          </a:p>
        </p:txBody>
      </p:sp>
      <p:sp>
        <p:nvSpPr>
          <p:cNvPr id="3" name="Subtitle 2"/>
          <p:cNvSpPr>
            <a:spLocks noGrp="1"/>
          </p:cNvSpPr>
          <p:nvPr>
            <p:ph type="subTitle" idx="1"/>
          </p:nvPr>
        </p:nvSpPr>
        <p:spPr>
          <a:xfrm>
            <a:off x="1524000" y="1017917"/>
            <a:ext cx="9144000" cy="3968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GB" sz="2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4:14-18</a:t>
            </a:r>
          </a:p>
          <a:p>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8150" y="1414732"/>
            <a:ext cx="11296650" cy="584775"/>
          </a:xfrm>
          <a:prstGeom prst="rect">
            <a:avLst/>
          </a:prstGeom>
          <a:solidFill>
            <a:schemeClr val="bg1"/>
          </a:solidFill>
        </p:spPr>
        <p:txBody>
          <a:bodyPr wrap="square" rtlCol="0">
            <a:spAutoFit/>
          </a:bodyPr>
          <a:lstStyle/>
          <a:p>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 Friendships cross ethnic, social and gender divide</a:t>
            </a:r>
          </a:p>
        </p:txBody>
      </p:sp>
      <p:sp>
        <p:nvSpPr>
          <p:cNvPr id="5" name="TextBox 4"/>
          <p:cNvSpPr txBox="1"/>
          <p:nvPr/>
        </p:nvSpPr>
        <p:spPr>
          <a:xfrm>
            <a:off x="438149" y="1999507"/>
            <a:ext cx="10229851" cy="150810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shape">
              <a:fillToRect l="50000" t="50000" r="50000" b="50000"/>
            </a:path>
            <a:tileRect/>
          </a:gradFill>
        </p:spPr>
        <p:txBody>
          <a:bodyPr wrap="square" rtlCol="0">
            <a:spAutoFit/>
          </a:bodyPr>
          <a:lstStyle/>
          <a:p>
            <a:pPr marL="542925"/>
            <a:r>
              <a:rPr lang="en-GB" sz="28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Doctor Luke</a:t>
            </a:r>
          </a:p>
          <a:p>
            <a:pPr marL="542925"/>
            <a:r>
              <a:rPr lang="en-GB" sz="32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Nympha(s) – church in his/her/their house</a:t>
            </a:r>
          </a:p>
          <a:p>
            <a:pPr marL="542925"/>
            <a:r>
              <a:rPr lang="en-GB" sz="32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see also Junia(s) (Rom 16:7)</a:t>
            </a:r>
          </a:p>
        </p:txBody>
      </p:sp>
      <p:sp>
        <p:nvSpPr>
          <p:cNvPr id="6" name="TextBox 5"/>
          <p:cNvSpPr txBox="1"/>
          <p:nvPr/>
        </p:nvSpPr>
        <p:spPr>
          <a:xfrm>
            <a:off x="438149" y="3507612"/>
            <a:ext cx="10229851" cy="2677656"/>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wrap="square" rtlCol="0">
            <a:spAutoFit/>
          </a:bodyPr>
          <a:lstStyle/>
          <a:p>
            <a:r>
              <a:rPr lang="en-GB" sz="2400" b="1" i="1" dirty="0">
                <a:ln>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“Junias was an unusual masculine name, in fact, this Christian name was so rare that the only place we find it is in Romans 16 and then, only if we have first decided, that it is a man’s! On the other hand, the name Junia was widespread throughout the Roman Empire. All the church fathers, without exception, considered this to be a feminine name.”                                </a:t>
            </a:r>
            <a:r>
              <a:rPr lang="en-GB" sz="2400" b="1" dirty="0">
                <a:ln>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(Charles E.B. Cranfield in 2 vol. Commentary on Romans)</a:t>
            </a:r>
            <a:r>
              <a:rPr lang="en-GB" sz="2400" b="1" i="1" dirty="0">
                <a:ln>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89925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1" y="-16588"/>
            <a:ext cx="12192000" cy="6871990"/>
          </a:xfrm>
          <a:prstGeom prst="rect">
            <a:avLst/>
          </a:prstGeom>
        </p:spPr>
      </p:pic>
      <p:sp>
        <p:nvSpPr>
          <p:cNvPr id="2" name="Title 1"/>
          <p:cNvSpPr>
            <a:spLocks noGrp="1"/>
          </p:cNvSpPr>
          <p:nvPr>
            <p:ph type="ctrTitle"/>
          </p:nvPr>
        </p:nvSpPr>
        <p:spPr>
          <a:xfrm>
            <a:off x="1524000" y="527140"/>
            <a:ext cx="9144000" cy="4907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ormAutofit fontScale="90000"/>
          </a:bodyPr>
          <a:lstStyle/>
          <a:p>
            <a:r>
              <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Even more help from my friends</a:t>
            </a:r>
          </a:p>
        </p:txBody>
      </p:sp>
      <p:sp>
        <p:nvSpPr>
          <p:cNvPr id="3" name="Subtitle 2"/>
          <p:cNvSpPr>
            <a:spLocks noGrp="1"/>
          </p:cNvSpPr>
          <p:nvPr>
            <p:ph type="subTitle" idx="1"/>
          </p:nvPr>
        </p:nvSpPr>
        <p:spPr>
          <a:xfrm>
            <a:off x="1524000" y="1017917"/>
            <a:ext cx="9144000" cy="3968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GB" sz="2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4:14-18</a:t>
            </a:r>
          </a:p>
          <a:p>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8150" y="1414732"/>
            <a:ext cx="11296650" cy="584775"/>
          </a:xfrm>
          <a:prstGeom prst="rect">
            <a:avLst/>
          </a:prstGeom>
          <a:solidFill>
            <a:schemeClr val="bg1"/>
          </a:solidFill>
        </p:spPr>
        <p:txBody>
          <a:bodyPr wrap="square" rtlCol="0">
            <a:spAutoFit/>
          </a:bodyPr>
          <a:lstStyle/>
          <a:p>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 Friendships cross ethnic, social and gender divide</a:t>
            </a:r>
          </a:p>
        </p:txBody>
      </p:sp>
      <p:sp>
        <p:nvSpPr>
          <p:cNvPr id="5" name="TextBox 4"/>
          <p:cNvSpPr txBox="1"/>
          <p:nvPr/>
        </p:nvSpPr>
        <p:spPr>
          <a:xfrm>
            <a:off x="438149" y="1999507"/>
            <a:ext cx="10229851" cy="2000548"/>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shape">
              <a:fillToRect l="50000" t="50000" r="50000" b="50000"/>
            </a:path>
            <a:tileRect/>
          </a:gradFill>
        </p:spPr>
        <p:txBody>
          <a:bodyPr wrap="square" rtlCol="0">
            <a:spAutoFit/>
          </a:bodyPr>
          <a:lstStyle/>
          <a:p>
            <a:pPr marL="542925"/>
            <a:r>
              <a:rPr lang="en-GB" sz="28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Doctor Luke</a:t>
            </a:r>
          </a:p>
          <a:p>
            <a:pPr marL="542925"/>
            <a:r>
              <a:rPr lang="en-GB" sz="32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Nympha(s) – church in his/her/their house</a:t>
            </a:r>
          </a:p>
          <a:p>
            <a:pPr marL="542925"/>
            <a:r>
              <a:rPr lang="en-GB" sz="32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see also Junia(s) (Rom 16:7)</a:t>
            </a:r>
          </a:p>
          <a:p>
            <a:pPr marL="542925"/>
            <a:r>
              <a:rPr lang="en-GB" sz="32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Paul was </a:t>
            </a:r>
            <a:r>
              <a:rPr lang="en-GB" sz="3200" b="1" u="sng"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not </a:t>
            </a:r>
            <a:r>
              <a:rPr lang="en-GB" sz="32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 misogynist</a:t>
            </a:r>
          </a:p>
        </p:txBody>
      </p:sp>
    </p:spTree>
    <p:extLst>
      <p:ext uri="{BB962C8B-B14F-4D97-AF65-F5344CB8AC3E}">
        <p14:creationId xmlns:p14="http://schemas.microsoft.com/office/powerpoint/2010/main" val="410468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1" y="-16588"/>
            <a:ext cx="12192000" cy="6871990"/>
          </a:xfrm>
          <a:prstGeom prst="rect">
            <a:avLst/>
          </a:prstGeom>
        </p:spPr>
      </p:pic>
      <p:sp>
        <p:nvSpPr>
          <p:cNvPr id="2" name="Title 1"/>
          <p:cNvSpPr>
            <a:spLocks noGrp="1"/>
          </p:cNvSpPr>
          <p:nvPr>
            <p:ph type="ctrTitle"/>
          </p:nvPr>
        </p:nvSpPr>
        <p:spPr>
          <a:xfrm>
            <a:off x="1524000" y="527140"/>
            <a:ext cx="9144000" cy="4907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ormAutofit fontScale="90000"/>
          </a:bodyPr>
          <a:lstStyle/>
          <a:p>
            <a:r>
              <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Even more help from my friends</a:t>
            </a:r>
          </a:p>
        </p:txBody>
      </p:sp>
      <p:sp>
        <p:nvSpPr>
          <p:cNvPr id="3" name="Subtitle 2"/>
          <p:cNvSpPr>
            <a:spLocks noGrp="1"/>
          </p:cNvSpPr>
          <p:nvPr>
            <p:ph type="subTitle" idx="1"/>
          </p:nvPr>
        </p:nvSpPr>
        <p:spPr>
          <a:xfrm>
            <a:off x="1524000" y="1017917"/>
            <a:ext cx="9144000" cy="3968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GB" sz="2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4:14-18</a:t>
            </a:r>
          </a:p>
          <a:p>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8150" y="1414732"/>
            <a:ext cx="11296650" cy="584775"/>
          </a:xfrm>
          <a:prstGeom prst="rect">
            <a:avLst/>
          </a:prstGeom>
          <a:solidFill>
            <a:schemeClr val="bg1"/>
          </a:solidFill>
        </p:spPr>
        <p:txBody>
          <a:bodyPr wrap="square" rtlCol="0">
            <a:spAutoFit/>
          </a:bodyPr>
          <a:lstStyle/>
          <a:p>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 Friendships cross ethnic, social and gender divide</a:t>
            </a:r>
          </a:p>
        </p:txBody>
      </p:sp>
      <p:sp>
        <p:nvSpPr>
          <p:cNvPr id="5" name="TextBox 4"/>
          <p:cNvSpPr txBox="1"/>
          <p:nvPr/>
        </p:nvSpPr>
        <p:spPr>
          <a:xfrm>
            <a:off x="438149" y="1999507"/>
            <a:ext cx="10229851" cy="24929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shape">
              <a:fillToRect l="50000" t="50000" r="50000" b="50000"/>
            </a:path>
            <a:tileRect/>
          </a:gradFill>
        </p:spPr>
        <p:txBody>
          <a:bodyPr wrap="square" rtlCol="0">
            <a:spAutoFit/>
          </a:bodyPr>
          <a:lstStyle/>
          <a:p>
            <a:pPr marL="542925"/>
            <a:r>
              <a:rPr lang="en-GB" sz="28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Doctor Luke</a:t>
            </a:r>
          </a:p>
          <a:p>
            <a:pPr marL="542925"/>
            <a:r>
              <a:rPr lang="en-GB" sz="32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Nympha(s) – church in his/her/their house</a:t>
            </a:r>
          </a:p>
          <a:p>
            <a:pPr marL="542925"/>
            <a:r>
              <a:rPr lang="en-GB" sz="32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see also Junia(s) (Rom 16:7)</a:t>
            </a:r>
          </a:p>
          <a:p>
            <a:pPr marL="542925"/>
            <a:r>
              <a:rPr lang="en-GB" sz="32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Paul was </a:t>
            </a:r>
            <a:r>
              <a:rPr lang="en-GB" sz="3200" b="1" u="sng"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not </a:t>
            </a:r>
            <a:r>
              <a:rPr lang="en-GB" sz="32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 misogynist</a:t>
            </a:r>
          </a:p>
          <a:p>
            <a:pPr marL="542925"/>
            <a:r>
              <a:rPr lang="en-GB" sz="32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Paul’s instructions about Phoebe (Rom 16:2)</a:t>
            </a:r>
          </a:p>
        </p:txBody>
      </p:sp>
      <p:sp>
        <p:nvSpPr>
          <p:cNvPr id="6" name="TextBox 5"/>
          <p:cNvSpPr txBox="1"/>
          <p:nvPr/>
        </p:nvSpPr>
        <p:spPr>
          <a:xfrm>
            <a:off x="438149" y="4492497"/>
            <a:ext cx="10229851" cy="1200329"/>
          </a:xfrm>
          <a:prstGeom prst="rect">
            <a:avLst/>
          </a:prstGeom>
          <a:solidFill>
            <a:schemeClr val="bg1"/>
          </a:solidFill>
        </p:spPr>
        <p:txBody>
          <a:bodyPr wrap="square" rtlCol="0">
            <a:spAutoFit/>
          </a:bodyPr>
          <a:lstStyle/>
          <a:p>
            <a:r>
              <a:rPr lang="en-GB" sz="2400" b="1" i="1"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“I ask you to receive her in the Lord in a way worthy of the saints and to give her any help she may need from you, for she has been a great help to many people, including me.” </a:t>
            </a:r>
            <a:endParaRPr lang="en-GB" i="1" dirty="0">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835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1" y="-16588"/>
            <a:ext cx="12192000" cy="6871990"/>
          </a:xfrm>
          <a:prstGeom prst="rect">
            <a:avLst/>
          </a:prstGeom>
        </p:spPr>
      </p:pic>
      <p:sp>
        <p:nvSpPr>
          <p:cNvPr id="2" name="Title 1"/>
          <p:cNvSpPr>
            <a:spLocks noGrp="1"/>
          </p:cNvSpPr>
          <p:nvPr>
            <p:ph type="ctrTitle"/>
          </p:nvPr>
        </p:nvSpPr>
        <p:spPr>
          <a:xfrm>
            <a:off x="1524000" y="527140"/>
            <a:ext cx="9144000" cy="4907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ormAutofit fontScale="90000"/>
          </a:bodyPr>
          <a:lstStyle/>
          <a:p>
            <a:r>
              <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Even more help from my friends</a:t>
            </a:r>
          </a:p>
        </p:txBody>
      </p:sp>
      <p:sp>
        <p:nvSpPr>
          <p:cNvPr id="3" name="Subtitle 2"/>
          <p:cNvSpPr>
            <a:spLocks noGrp="1"/>
          </p:cNvSpPr>
          <p:nvPr>
            <p:ph type="subTitle" idx="1"/>
          </p:nvPr>
        </p:nvSpPr>
        <p:spPr>
          <a:xfrm>
            <a:off x="1524000" y="1017917"/>
            <a:ext cx="9144000" cy="3968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GB" sz="2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4:14-18</a:t>
            </a:r>
          </a:p>
          <a:p>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8150" y="1414732"/>
            <a:ext cx="11296650" cy="584775"/>
          </a:xfrm>
          <a:prstGeom prst="rect">
            <a:avLst/>
          </a:prstGeom>
          <a:solidFill>
            <a:schemeClr val="bg1"/>
          </a:solidFill>
        </p:spPr>
        <p:txBody>
          <a:bodyPr wrap="square" rtlCol="0">
            <a:spAutoFit/>
          </a:bodyPr>
          <a:lstStyle/>
          <a:p>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 Friendships cross ethnic, social and gender divide</a:t>
            </a:r>
          </a:p>
        </p:txBody>
      </p:sp>
      <p:sp>
        <p:nvSpPr>
          <p:cNvPr id="5" name="TextBox 4"/>
          <p:cNvSpPr txBox="1"/>
          <p:nvPr/>
        </p:nvSpPr>
        <p:spPr>
          <a:xfrm>
            <a:off x="438149" y="1999507"/>
            <a:ext cx="10229851" cy="24929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shape">
              <a:fillToRect l="50000" t="50000" r="50000" b="50000"/>
            </a:path>
            <a:tileRect/>
          </a:gradFill>
        </p:spPr>
        <p:txBody>
          <a:bodyPr wrap="square" rtlCol="0">
            <a:spAutoFit/>
          </a:bodyPr>
          <a:lstStyle/>
          <a:p>
            <a:pPr marL="542925"/>
            <a:r>
              <a:rPr lang="en-GB" sz="28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Doctor Luke</a:t>
            </a:r>
          </a:p>
          <a:p>
            <a:pPr marL="542925"/>
            <a:r>
              <a:rPr lang="en-GB" sz="32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Nympha(s) – church in his/her/their house</a:t>
            </a:r>
          </a:p>
          <a:p>
            <a:pPr marL="542925"/>
            <a:r>
              <a:rPr lang="en-GB" sz="32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see also Junia(s) (Rom 16:7)</a:t>
            </a:r>
          </a:p>
          <a:p>
            <a:pPr marL="542925"/>
            <a:r>
              <a:rPr lang="en-GB" sz="32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Paul was </a:t>
            </a:r>
            <a:r>
              <a:rPr lang="en-GB" sz="3200" b="1" u="sng"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not </a:t>
            </a:r>
            <a:r>
              <a:rPr lang="en-GB" sz="32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 misogynist</a:t>
            </a:r>
          </a:p>
          <a:p>
            <a:pPr marL="542925"/>
            <a:r>
              <a:rPr lang="en-GB" sz="32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Paul’s instructions about Phoebe (Rom 16:2)</a:t>
            </a:r>
          </a:p>
        </p:txBody>
      </p:sp>
      <p:sp>
        <p:nvSpPr>
          <p:cNvPr id="6" name="TextBox 5"/>
          <p:cNvSpPr txBox="1"/>
          <p:nvPr/>
        </p:nvSpPr>
        <p:spPr>
          <a:xfrm>
            <a:off x="438149" y="4492497"/>
            <a:ext cx="10229851" cy="1938992"/>
          </a:xfrm>
          <a:prstGeom prst="rect">
            <a:avLst/>
          </a:prstGeom>
          <a:solidFill>
            <a:schemeClr val="bg1"/>
          </a:solidFill>
        </p:spPr>
        <p:txBody>
          <a:bodyPr wrap="square" rtlCol="0">
            <a:spAutoFit/>
          </a:bodyPr>
          <a:lstStyle/>
          <a:p>
            <a:r>
              <a:rPr lang="en-GB" sz="2400" i="1"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“I ask you to receive her in the Lord in a way worthy of the saints and to give her any help she may need from you, for she has been</a:t>
            </a:r>
            <a:r>
              <a:rPr lang="en-GB" sz="2400" b="1" i="1"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 a great help </a:t>
            </a:r>
            <a:r>
              <a:rPr lang="en-GB" sz="2400" i="1"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to many people, including me.”  = </a:t>
            </a:r>
            <a:r>
              <a:rPr lang="en-GB" sz="2400"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Patroness, guardian. Plutarch </a:t>
            </a:r>
            <a:r>
              <a:rPr lang="en-GB" sz="2400" b="1"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“a defender of a lower person.” </a:t>
            </a:r>
            <a:r>
              <a:rPr lang="en-GB" sz="2400"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Phoebe had had a role which permitted her </a:t>
            </a:r>
            <a:r>
              <a:rPr lang="en-GB" sz="240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to defend Paul.</a:t>
            </a:r>
            <a:endParaRPr lang="en-GB" i="1" dirty="0">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2752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1" y="-16588"/>
            <a:ext cx="12192000" cy="6871990"/>
          </a:xfrm>
          <a:prstGeom prst="rect">
            <a:avLst/>
          </a:prstGeom>
        </p:spPr>
      </p:pic>
      <p:sp>
        <p:nvSpPr>
          <p:cNvPr id="2" name="Title 1"/>
          <p:cNvSpPr>
            <a:spLocks noGrp="1"/>
          </p:cNvSpPr>
          <p:nvPr>
            <p:ph type="ctrTitle"/>
          </p:nvPr>
        </p:nvSpPr>
        <p:spPr>
          <a:xfrm>
            <a:off x="1524000" y="527140"/>
            <a:ext cx="9144000" cy="4907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ormAutofit fontScale="90000"/>
          </a:bodyPr>
          <a:lstStyle/>
          <a:p>
            <a:r>
              <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Even more help from my friends</a:t>
            </a:r>
          </a:p>
        </p:txBody>
      </p:sp>
      <p:sp>
        <p:nvSpPr>
          <p:cNvPr id="3" name="Subtitle 2"/>
          <p:cNvSpPr>
            <a:spLocks noGrp="1"/>
          </p:cNvSpPr>
          <p:nvPr>
            <p:ph type="subTitle" idx="1"/>
          </p:nvPr>
        </p:nvSpPr>
        <p:spPr>
          <a:xfrm>
            <a:off x="1524000" y="1017917"/>
            <a:ext cx="9144000" cy="3968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GB" sz="2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4:14-18</a:t>
            </a:r>
          </a:p>
          <a:p>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8150" y="1414732"/>
            <a:ext cx="11296650" cy="584775"/>
          </a:xfrm>
          <a:prstGeom prst="rect">
            <a:avLst/>
          </a:prstGeom>
          <a:solidFill>
            <a:schemeClr val="bg1"/>
          </a:solidFill>
        </p:spPr>
        <p:txBody>
          <a:bodyPr wrap="square" rtlCol="0">
            <a:spAutoFit/>
          </a:bodyPr>
          <a:lstStyle/>
          <a:p>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 Friendships cross ethnic, social and gender divide</a:t>
            </a:r>
          </a:p>
        </p:txBody>
      </p:sp>
      <p:sp>
        <p:nvSpPr>
          <p:cNvPr id="5" name="TextBox 4"/>
          <p:cNvSpPr txBox="1"/>
          <p:nvPr/>
        </p:nvSpPr>
        <p:spPr>
          <a:xfrm>
            <a:off x="438149" y="1999507"/>
            <a:ext cx="10229851" cy="24929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shape">
              <a:fillToRect l="50000" t="50000" r="50000" b="50000"/>
            </a:path>
            <a:tileRect/>
          </a:gradFill>
        </p:spPr>
        <p:txBody>
          <a:bodyPr wrap="square" rtlCol="0">
            <a:spAutoFit/>
          </a:bodyPr>
          <a:lstStyle/>
          <a:p>
            <a:pPr marL="542925"/>
            <a:r>
              <a:rPr lang="en-GB" sz="28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Doctor Luke</a:t>
            </a:r>
          </a:p>
          <a:p>
            <a:pPr marL="542925"/>
            <a:r>
              <a:rPr lang="en-GB" sz="32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Nympha(s) – church in his/her/their house</a:t>
            </a:r>
          </a:p>
          <a:p>
            <a:pPr marL="542925"/>
            <a:r>
              <a:rPr lang="en-GB" sz="32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see also Junia(s) (Rom 16:7)</a:t>
            </a:r>
          </a:p>
          <a:p>
            <a:pPr marL="542925"/>
            <a:r>
              <a:rPr lang="en-GB" sz="32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Paul was </a:t>
            </a:r>
            <a:r>
              <a:rPr lang="en-GB" sz="3200" b="1" u="sng"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not </a:t>
            </a:r>
            <a:r>
              <a:rPr lang="en-GB" sz="32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 misogynist</a:t>
            </a:r>
          </a:p>
          <a:p>
            <a:pPr marL="542925"/>
            <a:r>
              <a:rPr lang="en-GB" sz="32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Paul’s instructions about Phoebe (Rom 16:2)</a:t>
            </a:r>
          </a:p>
        </p:txBody>
      </p:sp>
      <p:sp>
        <p:nvSpPr>
          <p:cNvPr id="6" name="TextBox 5"/>
          <p:cNvSpPr txBox="1"/>
          <p:nvPr/>
        </p:nvSpPr>
        <p:spPr>
          <a:xfrm>
            <a:off x="438149" y="4492497"/>
            <a:ext cx="10229851" cy="830997"/>
          </a:xfrm>
          <a:prstGeom prst="rect">
            <a:avLst/>
          </a:prstGeom>
          <a:solidFill>
            <a:schemeClr val="bg1"/>
          </a:solidFill>
        </p:spPr>
        <p:txBody>
          <a:bodyPr wrap="square" rtlCol="0">
            <a:spAutoFit/>
          </a:bodyPr>
          <a:lstStyle/>
          <a:p>
            <a:r>
              <a:rPr lang="en-GB" dirty="0"/>
              <a:t> </a:t>
            </a:r>
            <a:r>
              <a:rPr lang="en-GB" sz="2400" b="1" i="1" dirty="0">
                <a:ln>
                  <a:solidFill>
                    <a:schemeClr val="tx1"/>
                  </a:solidFill>
                </a:ln>
                <a:solidFill>
                  <a:srgbClr val="FF0000"/>
                </a:solidFill>
                <a:effectLst>
                  <a:glow rad="63500">
                    <a:srgbClr val="FFFF0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“There is neither Jew nor Greek, slave nor free, male nor female, for you are all one in Christ Jesus.” </a:t>
            </a:r>
            <a:r>
              <a:rPr lang="en-GB" sz="2400" b="1" dirty="0">
                <a:ln>
                  <a:solidFill>
                    <a:schemeClr val="tx1"/>
                  </a:solidFill>
                </a:ln>
                <a:solidFill>
                  <a:srgbClr val="FF0000"/>
                </a:solidFill>
                <a:effectLst>
                  <a:glow rad="63500">
                    <a:srgbClr val="FFFF0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(Gal 3:28)</a:t>
            </a:r>
            <a:r>
              <a:rPr lang="en-GB" dirty="0">
                <a:ln>
                  <a:solidFill>
                    <a:schemeClr val="tx1"/>
                  </a:solidFill>
                </a:ln>
                <a:effectLst>
                  <a:glow rad="63500">
                    <a:srgbClr val="FFFF00"/>
                  </a:glow>
                </a:effectLst>
              </a:rPr>
              <a:t> </a:t>
            </a:r>
          </a:p>
        </p:txBody>
      </p:sp>
    </p:spTree>
    <p:extLst>
      <p:ext uri="{BB962C8B-B14F-4D97-AF65-F5344CB8AC3E}">
        <p14:creationId xmlns:p14="http://schemas.microsoft.com/office/powerpoint/2010/main" val="327991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1" y="-16588"/>
            <a:ext cx="12192000" cy="6871990"/>
          </a:xfrm>
          <a:prstGeom prst="rect">
            <a:avLst/>
          </a:prstGeom>
        </p:spPr>
      </p:pic>
      <p:sp>
        <p:nvSpPr>
          <p:cNvPr id="2" name="Title 1"/>
          <p:cNvSpPr>
            <a:spLocks noGrp="1"/>
          </p:cNvSpPr>
          <p:nvPr>
            <p:ph type="ctrTitle"/>
          </p:nvPr>
        </p:nvSpPr>
        <p:spPr>
          <a:xfrm>
            <a:off x="1524000" y="527140"/>
            <a:ext cx="9144000" cy="4907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ormAutofit fontScale="90000"/>
          </a:bodyPr>
          <a:lstStyle/>
          <a:p>
            <a:r>
              <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Even more help from friends</a:t>
            </a:r>
          </a:p>
        </p:txBody>
      </p:sp>
      <p:sp>
        <p:nvSpPr>
          <p:cNvPr id="3" name="Subtitle 2"/>
          <p:cNvSpPr>
            <a:spLocks noGrp="1"/>
          </p:cNvSpPr>
          <p:nvPr>
            <p:ph type="subTitle" idx="1"/>
          </p:nvPr>
        </p:nvSpPr>
        <p:spPr>
          <a:xfrm>
            <a:off x="1524000" y="1017917"/>
            <a:ext cx="9144000" cy="3968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GB" sz="2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4:14-18</a:t>
            </a:r>
          </a:p>
          <a:p>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8150" y="1414732"/>
            <a:ext cx="11296650" cy="584775"/>
          </a:xfrm>
          <a:prstGeom prst="rect">
            <a:avLst/>
          </a:prstGeom>
          <a:solidFill>
            <a:schemeClr val="bg1"/>
          </a:solidFill>
        </p:spPr>
        <p:txBody>
          <a:bodyPr wrap="square" rtlCol="0">
            <a:spAutoFit/>
          </a:bodyPr>
          <a:lstStyle/>
          <a:p>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 Friendships cross ethnic, social and gender divide</a:t>
            </a:r>
          </a:p>
        </p:txBody>
      </p:sp>
      <p:sp>
        <p:nvSpPr>
          <p:cNvPr id="5" name="TextBox 4"/>
          <p:cNvSpPr txBox="1"/>
          <p:nvPr/>
        </p:nvSpPr>
        <p:spPr>
          <a:xfrm>
            <a:off x="438149" y="1999507"/>
            <a:ext cx="9829801" cy="2000548"/>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shape">
              <a:fillToRect l="50000" t="50000" r="50000" b="50000"/>
            </a:path>
            <a:tileRect/>
          </a:gradFill>
        </p:spPr>
        <p:txBody>
          <a:bodyPr wrap="square" rtlCol="0">
            <a:spAutoFit/>
          </a:bodyPr>
          <a:lstStyle/>
          <a:p>
            <a:pPr marL="542925"/>
            <a:r>
              <a:rPr lang="en-GB" sz="28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Doctor Luke</a:t>
            </a:r>
          </a:p>
          <a:p>
            <a:pPr marL="542925"/>
            <a:r>
              <a:rPr lang="en-GB" sz="32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Nympha – church in her house</a:t>
            </a:r>
          </a:p>
          <a:p>
            <a:pPr marL="542925"/>
            <a:r>
              <a:rPr lang="en-GB" sz="32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Paul not a misogynist!</a:t>
            </a:r>
          </a:p>
          <a:p>
            <a:pPr marL="542925"/>
            <a:r>
              <a:rPr lang="en-GB" sz="32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No </a:t>
            </a:r>
            <a:r>
              <a:rPr lang="en-GB" sz="3200" b="1">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to prejudice</a:t>
            </a:r>
            <a:endParaRPr lang="en-GB" sz="32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2841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1" y="-16588"/>
            <a:ext cx="12192000" cy="6871990"/>
          </a:xfrm>
          <a:prstGeom prst="rect">
            <a:avLst/>
          </a:prstGeom>
        </p:spPr>
      </p:pic>
      <p:sp>
        <p:nvSpPr>
          <p:cNvPr id="2" name="Title 1"/>
          <p:cNvSpPr>
            <a:spLocks noGrp="1"/>
          </p:cNvSpPr>
          <p:nvPr>
            <p:ph type="ctrTitle"/>
          </p:nvPr>
        </p:nvSpPr>
        <p:spPr>
          <a:xfrm>
            <a:off x="1524000" y="527140"/>
            <a:ext cx="9144000" cy="4907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ormAutofit fontScale="90000"/>
          </a:bodyPr>
          <a:lstStyle/>
          <a:p>
            <a:r>
              <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Even more help from friends</a:t>
            </a:r>
          </a:p>
        </p:txBody>
      </p:sp>
      <p:sp>
        <p:nvSpPr>
          <p:cNvPr id="3" name="Subtitle 2"/>
          <p:cNvSpPr>
            <a:spLocks noGrp="1"/>
          </p:cNvSpPr>
          <p:nvPr>
            <p:ph type="subTitle" idx="1"/>
          </p:nvPr>
        </p:nvSpPr>
        <p:spPr>
          <a:xfrm>
            <a:off x="1524000" y="1017917"/>
            <a:ext cx="9144000" cy="3968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GB" sz="2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4:14-18</a:t>
            </a:r>
          </a:p>
          <a:p>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8150" y="1414732"/>
            <a:ext cx="11296650" cy="1015663"/>
          </a:xfrm>
          <a:prstGeom prst="rect">
            <a:avLst/>
          </a:prstGeom>
          <a:solidFill>
            <a:schemeClr val="bg1"/>
          </a:solidFill>
        </p:spPr>
        <p:txBody>
          <a:bodyPr wrap="square" rtlCol="0">
            <a:spAutoFit/>
          </a:bodyPr>
          <a:lstStyle/>
          <a:p>
            <a:pPr marL="514350" indent="-514350">
              <a:buAutoNum type="arabicPeriod"/>
            </a:pPr>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cross ethnic, social and gender divide</a:t>
            </a:r>
          </a:p>
          <a:p>
            <a:pPr marL="514350" indent="-514350">
              <a:buAutoNum type="arabicPeriod"/>
            </a:pPr>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involve encouragements - Archippus</a:t>
            </a:r>
          </a:p>
        </p:txBody>
      </p:sp>
    </p:spTree>
    <p:extLst>
      <p:ext uri="{BB962C8B-B14F-4D97-AF65-F5344CB8AC3E}">
        <p14:creationId xmlns:p14="http://schemas.microsoft.com/office/powerpoint/2010/main" val="419498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1" y="-16588"/>
            <a:ext cx="12192000" cy="6871990"/>
          </a:xfrm>
          <a:prstGeom prst="rect">
            <a:avLst/>
          </a:prstGeom>
        </p:spPr>
      </p:pic>
      <p:sp>
        <p:nvSpPr>
          <p:cNvPr id="2" name="Title 1"/>
          <p:cNvSpPr>
            <a:spLocks noGrp="1"/>
          </p:cNvSpPr>
          <p:nvPr>
            <p:ph type="ctrTitle"/>
          </p:nvPr>
        </p:nvSpPr>
        <p:spPr>
          <a:xfrm>
            <a:off x="1524000" y="527140"/>
            <a:ext cx="9144000" cy="4907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ormAutofit fontScale="90000"/>
          </a:bodyPr>
          <a:lstStyle/>
          <a:p>
            <a:r>
              <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Even more help from my friends</a:t>
            </a:r>
          </a:p>
        </p:txBody>
      </p:sp>
      <p:sp>
        <p:nvSpPr>
          <p:cNvPr id="3" name="Subtitle 2"/>
          <p:cNvSpPr>
            <a:spLocks noGrp="1"/>
          </p:cNvSpPr>
          <p:nvPr>
            <p:ph type="subTitle" idx="1"/>
          </p:nvPr>
        </p:nvSpPr>
        <p:spPr>
          <a:xfrm>
            <a:off x="1524000" y="1017917"/>
            <a:ext cx="9144000" cy="3968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GB" sz="2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4:14-18</a:t>
            </a:r>
          </a:p>
          <a:p>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8150" y="1414732"/>
            <a:ext cx="11296650" cy="584775"/>
          </a:xfrm>
          <a:prstGeom prst="rect">
            <a:avLst/>
          </a:prstGeom>
          <a:solidFill>
            <a:schemeClr val="bg1"/>
          </a:solidFill>
          <a:ln>
            <a:noFill/>
          </a:ln>
        </p:spPr>
        <p:txBody>
          <a:bodyPr wrap="square" rtlCol="0">
            <a:spAutoFit/>
          </a:bodyPr>
          <a:lstStyle/>
          <a:p>
            <a:pPr algn="ctr"/>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How many still write letters?</a:t>
            </a:r>
          </a:p>
        </p:txBody>
      </p:sp>
    </p:spTree>
    <p:extLst>
      <p:ext uri="{BB962C8B-B14F-4D97-AF65-F5344CB8AC3E}">
        <p14:creationId xmlns:p14="http://schemas.microsoft.com/office/powerpoint/2010/main" val="66005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1" y="-16588"/>
            <a:ext cx="12192000" cy="6871990"/>
          </a:xfrm>
          <a:prstGeom prst="rect">
            <a:avLst/>
          </a:prstGeom>
        </p:spPr>
      </p:pic>
      <p:sp>
        <p:nvSpPr>
          <p:cNvPr id="2" name="Title 1"/>
          <p:cNvSpPr>
            <a:spLocks noGrp="1"/>
          </p:cNvSpPr>
          <p:nvPr>
            <p:ph type="ctrTitle"/>
          </p:nvPr>
        </p:nvSpPr>
        <p:spPr>
          <a:xfrm>
            <a:off x="1524000" y="527140"/>
            <a:ext cx="9144000" cy="4907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ormAutofit fontScale="90000"/>
          </a:bodyPr>
          <a:lstStyle/>
          <a:p>
            <a:r>
              <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Even more help from friends</a:t>
            </a:r>
          </a:p>
        </p:txBody>
      </p:sp>
      <p:sp>
        <p:nvSpPr>
          <p:cNvPr id="3" name="Subtitle 2"/>
          <p:cNvSpPr>
            <a:spLocks noGrp="1"/>
          </p:cNvSpPr>
          <p:nvPr>
            <p:ph type="subTitle" idx="1"/>
          </p:nvPr>
        </p:nvSpPr>
        <p:spPr>
          <a:xfrm>
            <a:off x="1524000" y="1017917"/>
            <a:ext cx="9144000" cy="3968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GB" sz="2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4:14-18</a:t>
            </a:r>
          </a:p>
          <a:p>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8150" y="1414732"/>
            <a:ext cx="11296650" cy="1015663"/>
          </a:xfrm>
          <a:prstGeom prst="rect">
            <a:avLst/>
          </a:prstGeom>
          <a:solidFill>
            <a:schemeClr val="bg1"/>
          </a:solidFill>
        </p:spPr>
        <p:txBody>
          <a:bodyPr wrap="square" rtlCol="0">
            <a:spAutoFit/>
          </a:bodyPr>
          <a:lstStyle/>
          <a:p>
            <a:pPr marL="514350" indent="-514350">
              <a:buAutoNum type="arabicPeriod"/>
            </a:pPr>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cross ethnic, social and gender divide</a:t>
            </a:r>
          </a:p>
          <a:p>
            <a:pPr marL="514350" indent="-514350">
              <a:buAutoNum type="arabicPeriod"/>
            </a:pPr>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involve encouragement - Archippus</a:t>
            </a:r>
          </a:p>
        </p:txBody>
      </p:sp>
      <p:sp>
        <p:nvSpPr>
          <p:cNvPr id="5" name="TextBox 4"/>
          <p:cNvSpPr txBox="1"/>
          <p:nvPr/>
        </p:nvSpPr>
        <p:spPr>
          <a:xfrm>
            <a:off x="438150" y="2430395"/>
            <a:ext cx="5657850" cy="52322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shape">
              <a:fillToRect l="50000" t="50000" r="50000" b="50000"/>
            </a:path>
            <a:tileRect/>
          </a:gradFill>
        </p:spPr>
        <p:txBody>
          <a:bodyPr wrap="square" rtlCol="0">
            <a:spAutoFit/>
          </a:bodyPr>
          <a:lstStyle/>
          <a:p>
            <a:r>
              <a:rPr lang="en-GB" sz="28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Laodicean letter?</a:t>
            </a:r>
          </a:p>
        </p:txBody>
      </p:sp>
    </p:spTree>
    <p:extLst>
      <p:ext uri="{BB962C8B-B14F-4D97-AF65-F5344CB8AC3E}">
        <p14:creationId xmlns:p14="http://schemas.microsoft.com/office/powerpoint/2010/main" val="2717462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1" y="-16588"/>
            <a:ext cx="12192000" cy="6871990"/>
          </a:xfrm>
          <a:prstGeom prst="rect">
            <a:avLst/>
          </a:prstGeom>
        </p:spPr>
      </p:pic>
      <p:sp>
        <p:nvSpPr>
          <p:cNvPr id="2" name="Title 1"/>
          <p:cNvSpPr>
            <a:spLocks noGrp="1"/>
          </p:cNvSpPr>
          <p:nvPr>
            <p:ph type="ctrTitle"/>
          </p:nvPr>
        </p:nvSpPr>
        <p:spPr>
          <a:xfrm>
            <a:off x="1524000" y="527140"/>
            <a:ext cx="9144000" cy="4907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ormAutofit fontScale="90000"/>
          </a:bodyPr>
          <a:lstStyle/>
          <a:p>
            <a:r>
              <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Even more help from friends</a:t>
            </a:r>
          </a:p>
        </p:txBody>
      </p:sp>
      <p:sp>
        <p:nvSpPr>
          <p:cNvPr id="3" name="Subtitle 2"/>
          <p:cNvSpPr>
            <a:spLocks noGrp="1"/>
          </p:cNvSpPr>
          <p:nvPr>
            <p:ph type="subTitle" idx="1"/>
          </p:nvPr>
        </p:nvSpPr>
        <p:spPr>
          <a:xfrm>
            <a:off x="1524000" y="1017917"/>
            <a:ext cx="9144000" cy="3968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GB" sz="2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4:14-18</a:t>
            </a:r>
          </a:p>
          <a:p>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8150" y="1414732"/>
            <a:ext cx="11296650" cy="1015663"/>
          </a:xfrm>
          <a:prstGeom prst="rect">
            <a:avLst/>
          </a:prstGeom>
          <a:solidFill>
            <a:schemeClr val="bg1"/>
          </a:solidFill>
        </p:spPr>
        <p:txBody>
          <a:bodyPr wrap="square" rtlCol="0">
            <a:spAutoFit/>
          </a:bodyPr>
          <a:lstStyle/>
          <a:p>
            <a:pPr marL="514350" indent="-514350">
              <a:buAutoNum type="arabicPeriod"/>
            </a:pPr>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cross ethnic, social and gender divide</a:t>
            </a:r>
          </a:p>
          <a:p>
            <a:pPr marL="514350" indent="-514350">
              <a:buAutoNum type="arabicPeriod"/>
            </a:pPr>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involve encouragement - Archippus</a:t>
            </a:r>
          </a:p>
        </p:txBody>
      </p:sp>
      <p:sp>
        <p:nvSpPr>
          <p:cNvPr id="5" name="TextBox 4"/>
          <p:cNvSpPr txBox="1"/>
          <p:nvPr/>
        </p:nvSpPr>
        <p:spPr>
          <a:xfrm>
            <a:off x="438150" y="2407745"/>
            <a:ext cx="5657850" cy="954107"/>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shape">
              <a:fillToRect l="50000" t="50000" r="50000" b="50000"/>
            </a:path>
            <a:tileRect/>
          </a:gradFill>
        </p:spPr>
        <p:txBody>
          <a:bodyPr wrap="square" rtlCol="0">
            <a:spAutoFit/>
          </a:bodyPr>
          <a:lstStyle/>
          <a:p>
            <a:r>
              <a:rPr lang="en-GB" sz="28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Laodicean letter?</a:t>
            </a:r>
          </a:p>
          <a:p>
            <a:r>
              <a:rPr lang="en-GB" sz="28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Local geography</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6877" y="2430395"/>
            <a:ext cx="6326499" cy="3435458"/>
          </a:xfrm>
          <a:prstGeom prst="rect">
            <a:avLst/>
          </a:prstGeom>
        </p:spPr>
      </p:pic>
    </p:spTree>
    <p:extLst>
      <p:ext uri="{BB962C8B-B14F-4D97-AF65-F5344CB8AC3E}">
        <p14:creationId xmlns:p14="http://schemas.microsoft.com/office/powerpoint/2010/main" val="108844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1" y="-16588"/>
            <a:ext cx="12192000" cy="6871990"/>
          </a:xfrm>
          <a:prstGeom prst="rect">
            <a:avLst/>
          </a:prstGeom>
        </p:spPr>
      </p:pic>
      <p:sp>
        <p:nvSpPr>
          <p:cNvPr id="2" name="Title 1"/>
          <p:cNvSpPr>
            <a:spLocks noGrp="1"/>
          </p:cNvSpPr>
          <p:nvPr>
            <p:ph type="ctrTitle"/>
          </p:nvPr>
        </p:nvSpPr>
        <p:spPr>
          <a:xfrm>
            <a:off x="1524000" y="527140"/>
            <a:ext cx="9144000" cy="4907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ormAutofit fontScale="90000"/>
          </a:bodyPr>
          <a:lstStyle/>
          <a:p>
            <a:r>
              <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Even more help from friends</a:t>
            </a:r>
          </a:p>
        </p:txBody>
      </p:sp>
      <p:sp>
        <p:nvSpPr>
          <p:cNvPr id="3" name="Subtitle 2"/>
          <p:cNvSpPr>
            <a:spLocks noGrp="1"/>
          </p:cNvSpPr>
          <p:nvPr>
            <p:ph type="subTitle" idx="1"/>
          </p:nvPr>
        </p:nvSpPr>
        <p:spPr>
          <a:xfrm>
            <a:off x="1524000" y="1017917"/>
            <a:ext cx="9144000" cy="3968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GB" sz="2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4:14-18</a:t>
            </a:r>
          </a:p>
          <a:p>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8150" y="1414732"/>
            <a:ext cx="11296650" cy="1015663"/>
          </a:xfrm>
          <a:prstGeom prst="rect">
            <a:avLst/>
          </a:prstGeom>
          <a:solidFill>
            <a:schemeClr val="bg1"/>
          </a:solidFill>
        </p:spPr>
        <p:txBody>
          <a:bodyPr wrap="square" rtlCol="0">
            <a:spAutoFit/>
          </a:bodyPr>
          <a:lstStyle/>
          <a:p>
            <a:pPr marL="514350" indent="-514350">
              <a:buAutoNum type="arabicPeriod"/>
            </a:pPr>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cross ethnic, social and gender divide</a:t>
            </a:r>
          </a:p>
          <a:p>
            <a:pPr marL="514350" indent="-514350">
              <a:buAutoNum type="arabicPeriod"/>
            </a:pPr>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involve encouragement - Archippus</a:t>
            </a:r>
          </a:p>
        </p:txBody>
      </p:sp>
      <p:sp>
        <p:nvSpPr>
          <p:cNvPr id="5" name="TextBox 4"/>
          <p:cNvSpPr txBox="1"/>
          <p:nvPr/>
        </p:nvSpPr>
        <p:spPr>
          <a:xfrm>
            <a:off x="428625" y="2430395"/>
            <a:ext cx="5657850" cy="138499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shape">
              <a:fillToRect l="50000" t="50000" r="50000" b="50000"/>
            </a:path>
            <a:tileRect/>
          </a:gradFill>
        </p:spPr>
        <p:txBody>
          <a:bodyPr wrap="square" rtlCol="0">
            <a:spAutoFit/>
          </a:bodyPr>
          <a:lstStyle/>
          <a:p>
            <a:r>
              <a:rPr lang="en-GB" sz="28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Laodicean letter?</a:t>
            </a:r>
          </a:p>
          <a:p>
            <a:r>
              <a:rPr lang="en-GB" sz="28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Local geography</a:t>
            </a:r>
          </a:p>
          <a:p>
            <a:r>
              <a:rPr lang="en-GB" sz="28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Need for encouragement</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6877" y="2430395"/>
            <a:ext cx="6326499" cy="3435458"/>
          </a:xfrm>
          <a:prstGeom prst="rect">
            <a:avLst/>
          </a:prstGeom>
        </p:spPr>
      </p:pic>
    </p:spTree>
    <p:extLst>
      <p:ext uri="{BB962C8B-B14F-4D97-AF65-F5344CB8AC3E}">
        <p14:creationId xmlns:p14="http://schemas.microsoft.com/office/powerpoint/2010/main" val="9335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1" y="-16588"/>
            <a:ext cx="12192000" cy="6871990"/>
          </a:xfrm>
          <a:prstGeom prst="rect">
            <a:avLst/>
          </a:prstGeom>
        </p:spPr>
      </p:pic>
      <p:sp>
        <p:nvSpPr>
          <p:cNvPr id="2" name="Title 1"/>
          <p:cNvSpPr>
            <a:spLocks noGrp="1"/>
          </p:cNvSpPr>
          <p:nvPr>
            <p:ph type="ctrTitle"/>
          </p:nvPr>
        </p:nvSpPr>
        <p:spPr>
          <a:xfrm>
            <a:off x="1524000" y="527140"/>
            <a:ext cx="9144000" cy="4907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ormAutofit fontScale="90000"/>
          </a:bodyPr>
          <a:lstStyle/>
          <a:p>
            <a:r>
              <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Even more help from friends</a:t>
            </a:r>
          </a:p>
        </p:txBody>
      </p:sp>
      <p:sp>
        <p:nvSpPr>
          <p:cNvPr id="3" name="Subtitle 2"/>
          <p:cNvSpPr>
            <a:spLocks noGrp="1"/>
          </p:cNvSpPr>
          <p:nvPr>
            <p:ph type="subTitle" idx="1"/>
          </p:nvPr>
        </p:nvSpPr>
        <p:spPr>
          <a:xfrm>
            <a:off x="1524000" y="1017917"/>
            <a:ext cx="9144000" cy="3968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GB" sz="2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4:14-18</a:t>
            </a:r>
          </a:p>
          <a:p>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8150" y="1414732"/>
            <a:ext cx="11296650" cy="1015663"/>
          </a:xfrm>
          <a:prstGeom prst="rect">
            <a:avLst/>
          </a:prstGeom>
          <a:solidFill>
            <a:schemeClr val="bg1"/>
          </a:solidFill>
        </p:spPr>
        <p:txBody>
          <a:bodyPr wrap="square" rtlCol="0">
            <a:spAutoFit/>
          </a:bodyPr>
          <a:lstStyle/>
          <a:p>
            <a:pPr marL="514350" indent="-514350">
              <a:buAutoNum type="arabicPeriod"/>
            </a:pPr>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cross ethnic, social and gender divide</a:t>
            </a:r>
          </a:p>
          <a:p>
            <a:pPr marL="514350" indent="-514350">
              <a:buAutoNum type="arabicPeriod"/>
            </a:pPr>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involve encouragement - Archippus</a:t>
            </a:r>
          </a:p>
        </p:txBody>
      </p:sp>
      <p:sp>
        <p:nvSpPr>
          <p:cNvPr id="6" name="TextBox 5"/>
          <p:cNvSpPr txBox="1"/>
          <p:nvPr/>
        </p:nvSpPr>
        <p:spPr>
          <a:xfrm>
            <a:off x="1078302" y="2430395"/>
            <a:ext cx="10656498" cy="52322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shape">
              <a:fillToRect l="50000" t="50000" r="50000" b="50000"/>
            </a:path>
            <a:tileRect/>
          </a:gradFill>
        </p:spPr>
        <p:txBody>
          <a:bodyPr wrap="square" rtlCol="0">
            <a:spAutoFit/>
          </a:bodyPr>
          <a:lstStyle/>
          <a:p>
            <a:pPr marL="457200" indent="-457200">
              <a:buFont typeface="Arial" panose="020B0604020202020204" pitchFamily="34" charset="0"/>
              <a:buChar char="•"/>
            </a:pPr>
            <a:r>
              <a:rPr lang="en-GB" sz="2800" b="1" dirty="0">
                <a:ln>
                  <a:solidFill>
                    <a:schemeClr val="tx1"/>
                  </a:solidFill>
                </a:ln>
                <a:effectLst>
                  <a:glow rad="63500">
                    <a:srgbClr val="FFFF0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Need for encouragement</a:t>
            </a:r>
          </a:p>
        </p:txBody>
      </p:sp>
    </p:spTree>
    <p:extLst>
      <p:ext uri="{BB962C8B-B14F-4D97-AF65-F5344CB8AC3E}">
        <p14:creationId xmlns:p14="http://schemas.microsoft.com/office/powerpoint/2010/main" val="157327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1" y="-16588"/>
            <a:ext cx="12192000" cy="6871990"/>
          </a:xfrm>
          <a:prstGeom prst="rect">
            <a:avLst/>
          </a:prstGeom>
        </p:spPr>
      </p:pic>
      <p:sp>
        <p:nvSpPr>
          <p:cNvPr id="2" name="Title 1"/>
          <p:cNvSpPr>
            <a:spLocks noGrp="1"/>
          </p:cNvSpPr>
          <p:nvPr>
            <p:ph type="ctrTitle"/>
          </p:nvPr>
        </p:nvSpPr>
        <p:spPr>
          <a:xfrm>
            <a:off x="1524000" y="527140"/>
            <a:ext cx="9144000" cy="4907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ormAutofit fontScale="90000"/>
          </a:bodyPr>
          <a:lstStyle/>
          <a:p>
            <a:r>
              <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Even more help from friends</a:t>
            </a:r>
          </a:p>
        </p:txBody>
      </p:sp>
      <p:sp>
        <p:nvSpPr>
          <p:cNvPr id="3" name="Subtitle 2"/>
          <p:cNvSpPr>
            <a:spLocks noGrp="1"/>
          </p:cNvSpPr>
          <p:nvPr>
            <p:ph type="subTitle" idx="1"/>
          </p:nvPr>
        </p:nvSpPr>
        <p:spPr>
          <a:xfrm>
            <a:off x="1524000" y="1017917"/>
            <a:ext cx="9144000" cy="3968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GB" sz="2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4:14-18</a:t>
            </a:r>
          </a:p>
          <a:p>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8150" y="1414732"/>
            <a:ext cx="11296650" cy="1015663"/>
          </a:xfrm>
          <a:prstGeom prst="rect">
            <a:avLst/>
          </a:prstGeom>
          <a:solidFill>
            <a:schemeClr val="bg1"/>
          </a:solidFill>
        </p:spPr>
        <p:txBody>
          <a:bodyPr wrap="square" rtlCol="0">
            <a:spAutoFit/>
          </a:bodyPr>
          <a:lstStyle/>
          <a:p>
            <a:pPr marL="514350" indent="-514350">
              <a:buAutoNum type="arabicPeriod"/>
            </a:pPr>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cross ethnic, social and gender divide</a:t>
            </a:r>
          </a:p>
          <a:p>
            <a:pPr marL="514350" indent="-514350">
              <a:buAutoNum type="arabicPeriod"/>
            </a:pPr>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involve encouragement - Archippus</a:t>
            </a:r>
          </a:p>
        </p:txBody>
      </p:sp>
      <p:sp>
        <p:nvSpPr>
          <p:cNvPr id="6" name="TextBox 5"/>
          <p:cNvSpPr txBox="1"/>
          <p:nvPr/>
        </p:nvSpPr>
        <p:spPr>
          <a:xfrm>
            <a:off x="1078302" y="2430395"/>
            <a:ext cx="10656498" cy="954107"/>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shape">
              <a:fillToRect l="50000" t="50000" r="50000" b="50000"/>
            </a:path>
            <a:tileRect/>
          </a:gradFill>
        </p:spPr>
        <p:txBody>
          <a:bodyPr wrap="square" rtlCol="0">
            <a:spAutoFit/>
          </a:bodyPr>
          <a:lstStyle/>
          <a:p>
            <a:pPr marL="457200" indent="-457200">
              <a:buFont typeface="Arial" panose="020B0604020202020204" pitchFamily="34" charset="0"/>
              <a:buChar char="•"/>
            </a:pPr>
            <a:r>
              <a:rPr lang="en-GB" sz="2800" b="1" dirty="0">
                <a:ln>
                  <a:solidFill>
                    <a:schemeClr val="tx1"/>
                  </a:solidFill>
                </a:ln>
                <a:effectLst>
                  <a:glow rad="63500">
                    <a:srgbClr val="FFFF0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Need for encouragement</a:t>
            </a:r>
          </a:p>
          <a:p>
            <a:pPr marL="457200" indent="-457200">
              <a:buFont typeface="Arial" panose="020B0604020202020204" pitchFamily="34" charset="0"/>
              <a:buChar char="•"/>
            </a:pPr>
            <a:r>
              <a:rPr lang="en-GB" sz="2800" b="1" dirty="0">
                <a:ln>
                  <a:solidFill>
                    <a:schemeClr val="tx1"/>
                  </a:solidFill>
                </a:ln>
                <a:effectLst>
                  <a:glow rad="63500">
                    <a:srgbClr val="FFFF0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Examples of exhaustion – Moses, Elijah</a:t>
            </a:r>
          </a:p>
        </p:txBody>
      </p:sp>
    </p:spTree>
    <p:extLst>
      <p:ext uri="{BB962C8B-B14F-4D97-AF65-F5344CB8AC3E}">
        <p14:creationId xmlns:p14="http://schemas.microsoft.com/office/powerpoint/2010/main" val="60078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1" y="-16588"/>
            <a:ext cx="12192000" cy="6871990"/>
          </a:xfrm>
          <a:prstGeom prst="rect">
            <a:avLst/>
          </a:prstGeom>
        </p:spPr>
      </p:pic>
      <p:sp>
        <p:nvSpPr>
          <p:cNvPr id="2" name="Title 1"/>
          <p:cNvSpPr>
            <a:spLocks noGrp="1"/>
          </p:cNvSpPr>
          <p:nvPr>
            <p:ph type="ctrTitle"/>
          </p:nvPr>
        </p:nvSpPr>
        <p:spPr>
          <a:xfrm>
            <a:off x="1524000" y="527140"/>
            <a:ext cx="9144000" cy="4907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ormAutofit fontScale="90000"/>
          </a:bodyPr>
          <a:lstStyle/>
          <a:p>
            <a:r>
              <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Even more help from friends</a:t>
            </a:r>
          </a:p>
        </p:txBody>
      </p:sp>
      <p:sp>
        <p:nvSpPr>
          <p:cNvPr id="3" name="Subtitle 2"/>
          <p:cNvSpPr>
            <a:spLocks noGrp="1"/>
          </p:cNvSpPr>
          <p:nvPr>
            <p:ph type="subTitle" idx="1"/>
          </p:nvPr>
        </p:nvSpPr>
        <p:spPr>
          <a:xfrm>
            <a:off x="1524000" y="1017917"/>
            <a:ext cx="9144000" cy="3968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GB" sz="2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4:14-18</a:t>
            </a:r>
          </a:p>
          <a:p>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8150" y="1414732"/>
            <a:ext cx="11296650" cy="1015663"/>
          </a:xfrm>
          <a:prstGeom prst="rect">
            <a:avLst/>
          </a:prstGeom>
          <a:solidFill>
            <a:schemeClr val="bg1"/>
          </a:solidFill>
        </p:spPr>
        <p:txBody>
          <a:bodyPr wrap="square" rtlCol="0">
            <a:spAutoFit/>
          </a:bodyPr>
          <a:lstStyle/>
          <a:p>
            <a:pPr marL="514350" indent="-514350">
              <a:buAutoNum type="arabicPeriod"/>
            </a:pPr>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cross ethnic, social and gender divide</a:t>
            </a:r>
          </a:p>
          <a:p>
            <a:pPr marL="514350" indent="-514350">
              <a:buAutoNum type="arabicPeriod"/>
            </a:pPr>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involve encouragement - Archippus</a:t>
            </a:r>
          </a:p>
        </p:txBody>
      </p:sp>
      <p:sp>
        <p:nvSpPr>
          <p:cNvPr id="6" name="TextBox 5"/>
          <p:cNvSpPr txBox="1"/>
          <p:nvPr/>
        </p:nvSpPr>
        <p:spPr>
          <a:xfrm>
            <a:off x="1078302" y="2430395"/>
            <a:ext cx="10656498" cy="1384995"/>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shape">
              <a:fillToRect l="50000" t="50000" r="50000" b="50000"/>
            </a:path>
            <a:tileRect/>
          </a:gradFill>
        </p:spPr>
        <p:txBody>
          <a:bodyPr wrap="square" rtlCol="0">
            <a:spAutoFit/>
          </a:bodyPr>
          <a:lstStyle/>
          <a:p>
            <a:pPr marL="457200" indent="-457200">
              <a:buFont typeface="Arial" panose="020B0604020202020204" pitchFamily="34" charset="0"/>
              <a:buChar char="•"/>
            </a:pPr>
            <a:r>
              <a:rPr lang="en-GB" sz="2800" b="1" dirty="0">
                <a:ln>
                  <a:solidFill>
                    <a:schemeClr val="tx1"/>
                  </a:solidFill>
                </a:ln>
                <a:effectLst>
                  <a:glow rad="63500">
                    <a:srgbClr val="FFFF0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Need for encouragement</a:t>
            </a:r>
          </a:p>
          <a:p>
            <a:pPr marL="457200" indent="-457200">
              <a:buFont typeface="Arial" panose="020B0604020202020204" pitchFamily="34" charset="0"/>
              <a:buChar char="•"/>
            </a:pPr>
            <a:r>
              <a:rPr lang="en-GB" sz="2800" b="1" dirty="0">
                <a:ln>
                  <a:solidFill>
                    <a:schemeClr val="tx1"/>
                  </a:solidFill>
                </a:ln>
                <a:effectLst>
                  <a:glow rad="63500">
                    <a:srgbClr val="FFFF0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Examples of exhaustion – Moses, Elijah</a:t>
            </a:r>
          </a:p>
          <a:p>
            <a:pPr marL="457200" indent="-457200">
              <a:buFont typeface="Arial" panose="020B0604020202020204" pitchFamily="34" charset="0"/>
              <a:buChar char="•"/>
            </a:pPr>
            <a:r>
              <a:rPr lang="en-GB" sz="2800" b="1" dirty="0">
                <a:ln>
                  <a:solidFill>
                    <a:schemeClr val="tx1"/>
                  </a:solidFill>
                </a:ln>
                <a:effectLst>
                  <a:glow rad="63500">
                    <a:srgbClr val="FFFF0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Leaders are human!</a:t>
            </a:r>
          </a:p>
        </p:txBody>
      </p:sp>
    </p:spTree>
    <p:extLst>
      <p:ext uri="{BB962C8B-B14F-4D97-AF65-F5344CB8AC3E}">
        <p14:creationId xmlns:p14="http://schemas.microsoft.com/office/powerpoint/2010/main" val="360029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1" y="-16588"/>
            <a:ext cx="12192000" cy="6871990"/>
          </a:xfrm>
          <a:prstGeom prst="rect">
            <a:avLst/>
          </a:prstGeom>
        </p:spPr>
      </p:pic>
      <p:sp>
        <p:nvSpPr>
          <p:cNvPr id="2" name="Title 1"/>
          <p:cNvSpPr>
            <a:spLocks noGrp="1"/>
          </p:cNvSpPr>
          <p:nvPr>
            <p:ph type="ctrTitle"/>
          </p:nvPr>
        </p:nvSpPr>
        <p:spPr>
          <a:xfrm>
            <a:off x="1524000" y="527140"/>
            <a:ext cx="9144000" cy="4907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ormAutofit fontScale="90000"/>
          </a:bodyPr>
          <a:lstStyle/>
          <a:p>
            <a:r>
              <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Even more help from friends</a:t>
            </a:r>
          </a:p>
        </p:txBody>
      </p:sp>
      <p:sp>
        <p:nvSpPr>
          <p:cNvPr id="3" name="Subtitle 2"/>
          <p:cNvSpPr>
            <a:spLocks noGrp="1"/>
          </p:cNvSpPr>
          <p:nvPr>
            <p:ph type="subTitle" idx="1"/>
          </p:nvPr>
        </p:nvSpPr>
        <p:spPr>
          <a:xfrm>
            <a:off x="1524000" y="1017917"/>
            <a:ext cx="9144000" cy="3968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GB" sz="2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4:14-18</a:t>
            </a:r>
          </a:p>
          <a:p>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8150" y="1414732"/>
            <a:ext cx="11296650" cy="1015663"/>
          </a:xfrm>
          <a:prstGeom prst="rect">
            <a:avLst/>
          </a:prstGeom>
          <a:solidFill>
            <a:schemeClr val="bg1"/>
          </a:solidFill>
        </p:spPr>
        <p:txBody>
          <a:bodyPr wrap="square" rtlCol="0">
            <a:spAutoFit/>
          </a:bodyPr>
          <a:lstStyle/>
          <a:p>
            <a:pPr marL="514350" indent="-514350">
              <a:buAutoNum type="arabicPeriod"/>
            </a:pPr>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cross ethnic, social and gender divide</a:t>
            </a:r>
          </a:p>
          <a:p>
            <a:pPr marL="514350" indent="-514350">
              <a:buAutoNum type="arabicPeriod"/>
            </a:pPr>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involve encouragement - Archippus</a:t>
            </a:r>
          </a:p>
        </p:txBody>
      </p:sp>
      <p:sp>
        <p:nvSpPr>
          <p:cNvPr id="6" name="TextBox 5"/>
          <p:cNvSpPr txBox="1"/>
          <p:nvPr/>
        </p:nvSpPr>
        <p:spPr>
          <a:xfrm>
            <a:off x="1078302" y="2430395"/>
            <a:ext cx="10656498" cy="2246769"/>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shape">
              <a:fillToRect l="50000" t="50000" r="50000" b="50000"/>
            </a:path>
            <a:tileRect/>
          </a:gradFill>
        </p:spPr>
        <p:txBody>
          <a:bodyPr wrap="square" rtlCol="0">
            <a:spAutoFit/>
          </a:bodyPr>
          <a:lstStyle/>
          <a:p>
            <a:pPr marL="457200" indent="-457200">
              <a:buFont typeface="Arial" panose="020B0604020202020204" pitchFamily="34" charset="0"/>
              <a:buChar char="•"/>
            </a:pPr>
            <a:r>
              <a:rPr lang="en-GB" sz="2800" b="1" dirty="0">
                <a:ln>
                  <a:solidFill>
                    <a:schemeClr val="tx1"/>
                  </a:solidFill>
                </a:ln>
                <a:effectLst>
                  <a:glow rad="63500">
                    <a:srgbClr val="FFFF0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Need for encouragement</a:t>
            </a:r>
          </a:p>
          <a:p>
            <a:pPr marL="457200" indent="-457200">
              <a:buFont typeface="Arial" panose="020B0604020202020204" pitchFamily="34" charset="0"/>
              <a:buChar char="•"/>
            </a:pPr>
            <a:r>
              <a:rPr lang="en-GB" sz="2800" b="1" dirty="0">
                <a:ln>
                  <a:solidFill>
                    <a:schemeClr val="tx1"/>
                  </a:solidFill>
                </a:ln>
                <a:effectLst>
                  <a:glow rad="63500">
                    <a:srgbClr val="FFFF0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Examples of exhaustion – Moses, Elijah</a:t>
            </a:r>
          </a:p>
          <a:p>
            <a:pPr marL="457200" indent="-457200">
              <a:buFont typeface="Arial" panose="020B0604020202020204" pitchFamily="34" charset="0"/>
              <a:buChar char="•"/>
            </a:pPr>
            <a:r>
              <a:rPr lang="en-GB" sz="2800" b="1" dirty="0">
                <a:ln>
                  <a:solidFill>
                    <a:schemeClr val="tx1"/>
                  </a:solidFill>
                </a:ln>
                <a:effectLst>
                  <a:glow rad="63500">
                    <a:srgbClr val="FFFF0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Leaders are human!</a:t>
            </a:r>
          </a:p>
          <a:p>
            <a:pPr marL="457200" indent="-457200">
              <a:buFont typeface="Arial" panose="020B0604020202020204" pitchFamily="34" charset="0"/>
              <a:buChar char="•"/>
            </a:pPr>
            <a:r>
              <a:rPr lang="en-GB" sz="2800" b="1" i="1" dirty="0">
                <a:ln>
                  <a:solidFill>
                    <a:schemeClr val="tx1"/>
                  </a:solidFill>
                </a:ln>
                <a:solidFill>
                  <a:srgbClr val="FF0000"/>
                </a:solidFill>
                <a:effectLst>
                  <a:glow rad="63500">
                    <a:srgbClr val="FFFF0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“Anyone who receives instruction in the word must share all good things with his instructor” </a:t>
            </a:r>
            <a:r>
              <a:rPr lang="en-GB" sz="2800" b="1" dirty="0">
                <a:ln>
                  <a:solidFill>
                    <a:schemeClr val="tx1"/>
                  </a:solidFill>
                </a:ln>
                <a:solidFill>
                  <a:srgbClr val="FF0000"/>
                </a:solidFill>
                <a:effectLst>
                  <a:glow rad="63500">
                    <a:srgbClr val="FFFF0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(Gal.6:6). </a:t>
            </a:r>
            <a:endParaRPr lang="en-GB" sz="2800" b="1" dirty="0">
              <a:ln>
                <a:solidFill>
                  <a:schemeClr val="tx1"/>
                </a:solidFill>
              </a:ln>
              <a:effectLst>
                <a:glow rad="63500">
                  <a:srgbClr val="FFFF0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4166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1" y="-16588"/>
            <a:ext cx="12192000" cy="6871990"/>
          </a:xfrm>
          <a:prstGeom prst="rect">
            <a:avLst/>
          </a:prstGeom>
        </p:spPr>
      </p:pic>
      <p:sp>
        <p:nvSpPr>
          <p:cNvPr id="2" name="Title 1"/>
          <p:cNvSpPr>
            <a:spLocks noGrp="1"/>
          </p:cNvSpPr>
          <p:nvPr>
            <p:ph type="ctrTitle"/>
          </p:nvPr>
        </p:nvSpPr>
        <p:spPr>
          <a:xfrm>
            <a:off x="1524000" y="527140"/>
            <a:ext cx="9144000" cy="4907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ormAutofit fontScale="90000"/>
          </a:bodyPr>
          <a:lstStyle/>
          <a:p>
            <a:r>
              <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Even more help from friends</a:t>
            </a:r>
          </a:p>
        </p:txBody>
      </p:sp>
      <p:sp>
        <p:nvSpPr>
          <p:cNvPr id="3" name="Subtitle 2"/>
          <p:cNvSpPr>
            <a:spLocks noGrp="1"/>
          </p:cNvSpPr>
          <p:nvPr>
            <p:ph type="subTitle" idx="1"/>
          </p:nvPr>
        </p:nvSpPr>
        <p:spPr>
          <a:xfrm>
            <a:off x="1524000" y="1017917"/>
            <a:ext cx="9144000" cy="3968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GB" sz="2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4:14-18</a:t>
            </a:r>
          </a:p>
          <a:p>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8150" y="1414732"/>
            <a:ext cx="11296650" cy="1446550"/>
          </a:xfrm>
          <a:prstGeom prst="rect">
            <a:avLst/>
          </a:prstGeom>
          <a:solidFill>
            <a:schemeClr val="bg1"/>
          </a:solidFill>
        </p:spPr>
        <p:txBody>
          <a:bodyPr wrap="square" rtlCol="0">
            <a:spAutoFit/>
          </a:bodyPr>
          <a:lstStyle/>
          <a:p>
            <a:pPr marL="514350" indent="-514350">
              <a:buAutoNum type="arabicPeriod"/>
            </a:pPr>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cross ethnic, social and gender divide</a:t>
            </a:r>
          </a:p>
          <a:p>
            <a:pPr marL="514350" indent="-514350">
              <a:buAutoNum type="arabicPeriod"/>
            </a:pPr>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involve encouragement – Archippus</a:t>
            </a:r>
          </a:p>
          <a:p>
            <a:pPr marL="514350" indent="-514350">
              <a:buAutoNum type="arabicPeriod"/>
            </a:pPr>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involve discouragements - Demas</a:t>
            </a:r>
          </a:p>
        </p:txBody>
      </p:sp>
    </p:spTree>
    <p:extLst>
      <p:ext uri="{BB962C8B-B14F-4D97-AF65-F5344CB8AC3E}">
        <p14:creationId xmlns:p14="http://schemas.microsoft.com/office/powerpoint/2010/main" val="152160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1" y="-16588"/>
            <a:ext cx="12192000" cy="6871990"/>
          </a:xfrm>
          <a:prstGeom prst="rect">
            <a:avLst/>
          </a:prstGeom>
        </p:spPr>
      </p:pic>
      <p:sp>
        <p:nvSpPr>
          <p:cNvPr id="2" name="Title 1"/>
          <p:cNvSpPr>
            <a:spLocks noGrp="1"/>
          </p:cNvSpPr>
          <p:nvPr>
            <p:ph type="ctrTitle"/>
          </p:nvPr>
        </p:nvSpPr>
        <p:spPr>
          <a:xfrm>
            <a:off x="1524000" y="527140"/>
            <a:ext cx="9144000" cy="4907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ormAutofit fontScale="90000"/>
          </a:bodyPr>
          <a:lstStyle/>
          <a:p>
            <a:r>
              <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Even more help from friends</a:t>
            </a:r>
          </a:p>
        </p:txBody>
      </p:sp>
      <p:sp>
        <p:nvSpPr>
          <p:cNvPr id="3" name="Subtitle 2"/>
          <p:cNvSpPr>
            <a:spLocks noGrp="1"/>
          </p:cNvSpPr>
          <p:nvPr>
            <p:ph type="subTitle" idx="1"/>
          </p:nvPr>
        </p:nvSpPr>
        <p:spPr>
          <a:xfrm>
            <a:off x="1524000" y="1017917"/>
            <a:ext cx="9144000" cy="3968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GB" sz="2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4:14-18</a:t>
            </a:r>
          </a:p>
          <a:p>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8150" y="1414732"/>
            <a:ext cx="11296650" cy="1446550"/>
          </a:xfrm>
          <a:prstGeom prst="rect">
            <a:avLst/>
          </a:prstGeom>
          <a:solidFill>
            <a:schemeClr val="bg1"/>
          </a:solidFill>
        </p:spPr>
        <p:txBody>
          <a:bodyPr wrap="square" rtlCol="0">
            <a:spAutoFit/>
          </a:bodyPr>
          <a:lstStyle/>
          <a:p>
            <a:pPr marL="514350" indent="-514350">
              <a:buAutoNum type="arabicPeriod"/>
            </a:pPr>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cross ethnic, social and gender divide</a:t>
            </a:r>
          </a:p>
          <a:p>
            <a:pPr marL="514350" indent="-514350">
              <a:buAutoNum type="arabicPeriod"/>
            </a:pPr>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involve encouragement – Archippus</a:t>
            </a:r>
          </a:p>
          <a:p>
            <a:pPr marL="514350" indent="-514350">
              <a:buAutoNum type="arabicPeriod"/>
            </a:pPr>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involve discouragements - Demas</a:t>
            </a:r>
          </a:p>
        </p:txBody>
      </p:sp>
      <p:sp>
        <p:nvSpPr>
          <p:cNvPr id="5" name="TextBox 4"/>
          <p:cNvSpPr txBox="1"/>
          <p:nvPr/>
        </p:nvSpPr>
        <p:spPr>
          <a:xfrm>
            <a:off x="447675" y="2861282"/>
            <a:ext cx="11296650" cy="89255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shape">
              <a:fillToRect l="50000" t="50000" r="50000" b="50000"/>
            </a:path>
            <a:tileRect/>
          </a:gradFill>
        </p:spPr>
        <p:txBody>
          <a:bodyPr wrap="square" rtlCol="0">
            <a:spAutoFit/>
          </a:bodyPr>
          <a:lstStyle/>
          <a:p>
            <a:r>
              <a:rPr lang="en-GB" sz="2800" b="1" i="1"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a:t>
            </a:r>
            <a:r>
              <a:rPr lang="en-GB" sz="2400" b="1" i="1"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Do your best to come to me quickly, for Demas, because he loved this world, has deserted me and has gone to Thessalonica.” </a:t>
            </a:r>
            <a:endParaRPr lang="en-GB" sz="2800" b="1" i="1"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2963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1" y="-16588"/>
            <a:ext cx="12192000" cy="6871990"/>
          </a:xfrm>
          <a:prstGeom prst="rect">
            <a:avLst/>
          </a:prstGeom>
        </p:spPr>
      </p:pic>
      <p:sp>
        <p:nvSpPr>
          <p:cNvPr id="2" name="Title 1"/>
          <p:cNvSpPr>
            <a:spLocks noGrp="1"/>
          </p:cNvSpPr>
          <p:nvPr>
            <p:ph type="ctrTitle"/>
          </p:nvPr>
        </p:nvSpPr>
        <p:spPr>
          <a:xfrm>
            <a:off x="1524000" y="527140"/>
            <a:ext cx="9144000" cy="4907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ormAutofit fontScale="90000"/>
          </a:bodyPr>
          <a:lstStyle/>
          <a:p>
            <a:r>
              <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Even more help from friends</a:t>
            </a:r>
          </a:p>
        </p:txBody>
      </p:sp>
      <p:sp>
        <p:nvSpPr>
          <p:cNvPr id="3" name="Subtitle 2"/>
          <p:cNvSpPr>
            <a:spLocks noGrp="1"/>
          </p:cNvSpPr>
          <p:nvPr>
            <p:ph type="subTitle" idx="1"/>
          </p:nvPr>
        </p:nvSpPr>
        <p:spPr>
          <a:xfrm>
            <a:off x="1524000" y="1017917"/>
            <a:ext cx="9144000" cy="3968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GB" sz="2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4:14-18</a:t>
            </a:r>
          </a:p>
          <a:p>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8150" y="1414732"/>
            <a:ext cx="11296650" cy="1938992"/>
          </a:xfrm>
          <a:prstGeom prst="rect">
            <a:avLst/>
          </a:prstGeom>
          <a:solidFill>
            <a:schemeClr val="bg1"/>
          </a:solidFill>
        </p:spPr>
        <p:txBody>
          <a:bodyPr wrap="square" rtlCol="0">
            <a:spAutoFit/>
          </a:bodyPr>
          <a:lstStyle/>
          <a:p>
            <a:pPr marL="514350" indent="-514350">
              <a:buAutoNum type="arabicPeriod"/>
            </a:pPr>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cross ethnic, social and gender divide</a:t>
            </a:r>
          </a:p>
          <a:p>
            <a:pPr marL="514350" indent="-514350">
              <a:buAutoNum type="arabicPeriod"/>
            </a:pPr>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involve encouragement – Archippus</a:t>
            </a:r>
          </a:p>
          <a:p>
            <a:pPr marL="514350" indent="-514350">
              <a:buAutoNum type="arabicPeriod"/>
            </a:pPr>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involve discouragements – Demas</a:t>
            </a:r>
          </a:p>
          <a:p>
            <a:pPr marL="714375" indent="-171450">
              <a:buFont typeface="Arial" panose="020B0604020202020204" pitchFamily="34" charset="0"/>
              <a:buChar char="•"/>
            </a:pPr>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GB" sz="2800" b="1" dirty="0">
                <a:ln>
                  <a:solidFill>
                    <a:schemeClr val="tx1"/>
                  </a:solidFill>
                </a:ln>
                <a:solidFill>
                  <a:srgbClr val="00206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Demas = “fellow worker” with Luke (Philemon 24)</a:t>
            </a:r>
          </a:p>
        </p:txBody>
      </p:sp>
    </p:spTree>
    <p:extLst>
      <p:ext uri="{BB962C8B-B14F-4D97-AF65-F5344CB8AC3E}">
        <p14:creationId xmlns:p14="http://schemas.microsoft.com/office/powerpoint/2010/main" val="130220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1" y="-16588"/>
            <a:ext cx="12192000" cy="6871990"/>
          </a:xfrm>
          <a:prstGeom prst="rect">
            <a:avLst/>
          </a:prstGeom>
        </p:spPr>
      </p:pic>
      <p:sp>
        <p:nvSpPr>
          <p:cNvPr id="2" name="Title 1"/>
          <p:cNvSpPr>
            <a:spLocks noGrp="1"/>
          </p:cNvSpPr>
          <p:nvPr>
            <p:ph type="ctrTitle"/>
          </p:nvPr>
        </p:nvSpPr>
        <p:spPr>
          <a:xfrm>
            <a:off x="1524000" y="527140"/>
            <a:ext cx="9144000" cy="4907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ormAutofit fontScale="90000"/>
          </a:bodyPr>
          <a:lstStyle/>
          <a:p>
            <a:r>
              <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Even more help from my friends</a:t>
            </a:r>
          </a:p>
        </p:txBody>
      </p:sp>
      <p:sp>
        <p:nvSpPr>
          <p:cNvPr id="3" name="Subtitle 2"/>
          <p:cNvSpPr>
            <a:spLocks noGrp="1"/>
          </p:cNvSpPr>
          <p:nvPr>
            <p:ph type="subTitle" idx="1"/>
          </p:nvPr>
        </p:nvSpPr>
        <p:spPr>
          <a:xfrm>
            <a:off x="1524000" y="1017917"/>
            <a:ext cx="9144000" cy="3968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GB" sz="2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4:14-18</a:t>
            </a:r>
          </a:p>
          <a:p>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8150" y="1414732"/>
            <a:ext cx="11296650" cy="1077218"/>
          </a:xfrm>
          <a:prstGeom prst="rect">
            <a:avLst/>
          </a:prstGeom>
          <a:solidFill>
            <a:schemeClr val="bg1"/>
          </a:solidFill>
          <a:ln>
            <a:noFill/>
          </a:ln>
        </p:spPr>
        <p:txBody>
          <a:bodyPr wrap="square" rtlCol="0">
            <a:spAutoFit/>
          </a:bodyPr>
          <a:lstStyle/>
          <a:p>
            <a:pPr algn="ctr"/>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How many still write letters?</a:t>
            </a:r>
          </a:p>
          <a:p>
            <a:pPr algn="ctr"/>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Different structures</a:t>
            </a:r>
          </a:p>
        </p:txBody>
      </p:sp>
    </p:spTree>
    <p:extLst>
      <p:ext uri="{BB962C8B-B14F-4D97-AF65-F5344CB8AC3E}">
        <p14:creationId xmlns:p14="http://schemas.microsoft.com/office/powerpoint/2010/main" val="96521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1" y="-16588"/>
            <a:ext cx="12192000" cy="6871990"/>
          </a:xfrm>
          <a:prstGeom prst="rect">
            <a:avLst/>
          </a:prstGeom>
        </p:spPr>
      </p:pic>
      <p:sp>
        <p:nvSpPr>
          <p:cNvPr id="2" name="Title 1"/>
          <p:cNvSpPr>
            <a:spLocks noGrp="1"/>
          </p:cNvSpPr>
          <p:nvPr>
            <p:ph type="ctrTitle"/>
          </p:nvPr>
        </p:nvSpPr>
        <p:spPr>
          <a:xfrm>
            <a:off x="1524000" y="527140"/>
            <a:ext cx="9144000" cy="4907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ormAutofit fontScale="90000"/>
          </a:bodyPr>
          <a:lstStyle/>
          <a:p>
            <a:r>
              <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Even more help from friends</a:t>
            </a:r>
          </a:p>
        </p:txBody>
      </p:sp>
      <p:sp>
        <p:nvSpPr>
          <p:cNvPr id="3" name="Subtitle 2"/>
          <p:cNvSpPr>
            <a:spLocks noGrp="1"/>
          </p:cNvSpPr>
          <p:nvPr>
            <p:ph type="subTitle" idx="1"/>
          </p:nvPr>
        </p:nvSpPr>
        <p:spPr>
          <a:xfrm>
            <a:off x="1524000" y="1017917"/>
            <a:ext cx="9144000" cy="3968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GB" sz="2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4:14-18</a:t>
            </a:r>
          </a:p>
          <a:p>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8150" y="1414732"/>
            <a:ext cx="11296650" cy="2369880"/>
          </a:xfrm>
          <a:prstGeom prst="rect">
            <a:avLst/>
          </a:prstGeom>
          <a:solidFill>
            <a:schemeClr val="bg1"/>
          </a:solidFill>
        </p:spPr>
        <p:txBody>
          <a:bodyPr wrap="square" rtlCol="0">
            <a:spAutoFit/>
          </a:bodyPr>
          <a:lstStyle/>
          <a:p>
            <a:pPr marL="514350" indent="-514350">
              <a:buAutoNum type="arabicPeriod"/>
            </a:pPr>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cross ethnic, social and gender divide</a:t>
            </a:r>
          </a:p>
          <a:p>
            <a:pPr marL="514350" indent="-514350">
              <a:buAutoNum type="arabicPeriod"/>
            </a:pPr>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involve encouragement – Archippus</a:t>
            </a:r>
          </a:p>
          <a:p>
            <a:pPr marL="514350" indent="-514350">
              <a:buAutoNum type="arabicPeriod"/>
            </a:pPr>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involve discouragements – Demas</a:t>
            </a:r>
          </a:p>
          <a:p>
            <a:pPr marL="714375" indent="-171450">
              <a:buFont typeface="Arial" panose="020B0604020202020204" pitchFamily="34" charset="0"/>
              <a:buChar char="•"/>
            </a:pPr>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GB" sz="2800" b="1" dirty="0">
                <a:ln>
                  <a:solidFill>
                    <a:schemeClr val="tx1"/>
                  </a:solidFill>
                </a:ln>
                <a:solidFill>
                  <a:srgbClr val="00206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Demas = “fellow worker” with Luke (Philemon 24)</a:t>
            </a:r>
          </a:p>
          <a:p>
            <a:pPr marL="542925"/>
            <a:r>
              <a:rPr lang="en-GB" sz="2800" b="1" dirty="0">
                <a:ln>
                  <a:solidFill>
                    <a:schemeClr val="tx1"/>
                  </a:solidFill>
                </a:ln>
                <a:solidFill>
                  <a:srgbClr val="00206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totally abandoned – “left in the lurch”</a:t>
            </a:r>
          </a:p>
        </p:txBody>
      </p:sp>
    </p:spTree>
    <p:extLst>
      <p:ext uri="{BB962C8B-B14F-4D97-AF65-F5344CB8AC3E}">
        <p14:creationId xmlns:p14="http://schemas.microsoft.com/office/powerpoint/2010/main" val="63463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1" y="-16588"/>
            <a:ext cx="12192000" cy="6871990"/>
          </a:xfrm>
          <a:prstGeom prst="rect">
            <a:avLst/>
          </a:prstGeom>
        </p:spPr>
      </p:pic>
      <p:sp>
        <p:nvSpPr>
          <p:cNvPr id="2" name="Title 1"/>
          <p:cNvSpPr>
            <a:spLocks noGrp="1"/>
          </p:cNvSpPr>
          <p:nvPr>
            <p:ph type="ctrTitle"/>
          </p:nvPr>
        </p:nvSpPr>
        <p:spPr>
          <a:xfrm>
            <a:off x="1524000" y="527140"/>
            <a:ext cx="9144000" cy="4907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ormAutofit fontScale="90000"/>
          </a:bodyPr>
          <a:lstStyle/>
          <a:p>
            <a:r>
              <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Even more help from friends</a:t>
            </a:r>
          </a:p>
        </p:txBody>
      </p:sp>
      <p:sp>
        <p:nvSpPr>
          <p:cNvPr id="3" name="Subtitle 2"/>
          <p:cNvSpPr>
            <a:spLocks noGrp="1"/>
          </p:cNvSpPr>
          <p:nvPr>
            <p:ph type="subTitle" idx="1"/>
          </p:nvPr>
        </p:nvSpPr>
        <p:spPr>
          <a:xfrm>
            <a:off x="1524000" y="1017917"/>
            <a:ext cx="9144000" cy="3968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GB" sz="2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4:14-18</a:t>
            </a:r>
          </a:p>
          <a:p>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8150" y="1414732"/>
            <a:ext cx="11296650" cy="2800767"/>
          </a:xfrm>
          <a:prstGeom prst="rect">
            <a:avLst/>
          </a:prstGeom>
          <a:solidFill>
            <a:schemeClr val="bg1"/>
          </a:solidFill>
        </p:spPr>
        <p:txBody>
          <a:bodyPr wrap="square" rtlCol="0">
            <a:spAutoFit/>
          </a:bodyPr>
          <a:lstStyle/>
          <a:p>
            <a:pPr marL="514350" indent="-514350">
              <a:buAutoNum type="arabicPeriod"/>
            </a:pPr>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cross ethnic, social and gender divide</a:t>
            </a:r>
          </a:p>
          <a:p>
            <a:pPr marL="514350" indent="-514350">
              <a:buAutoNum type="arabicPeriod"/>
            </a:pPr>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involve encouragement – Archippus</a:t>
            </a:r>
          </a:p>
          <a:p>
            <a:pPr marL="514350" indent="-514350">
              <a:buAutoNum type="arabicPeriod"/>
            </a:pPr>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involve discouragements – Demas</a:t>
            </a:r>
          </a:p>
          <a:p>
            <a:pPr marL="714375" indent="-171450">
              <a:buFont typeface="Arial" panose="020B0604020202020204" pitchFamily="34" charset="0"/>
              <a:buChar char="•"/>
            </a:pPr>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GB" sz="2800" b="1" dirty="0">
                <a:ln>
                  <a:solidFill>
                    <a:schemeClr val="tx1"/>
                  </a:solidFill>
                </a:ln>
                <a:solidFill>
                  <a:srgbClr val="00206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Demas = “fellow worker” with Luke (Philemon 24)</a:t>
            </a:r>
          </a:p>
          <a:p>
            <a:pPr marL="542925"/>
            <a:r>
              <a:rPr lang="en-GB" sz="2800" b="1" dirty="0">
                <a:ln>
                  <a:solidFill>
                    <a:schemeClr val="tx1"/>
                  </a:solidFill>
                </a:ln>
                <a:solidFill>
                  <a:srgbClr val="00206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totally abandoned – “left in the lurch”</a:t>
            </a:r>
          </a:p>
          <a:p>
            <a:pPr marL="542925"/>
            <a:endParaRPr lang="en-GB" sz="2800" b="1" dirty="0">
              <a:ln>
                <a:solidFill>
                  <a:schemeClr val="tx1"/>
                </a:solidFill>
              </a:ln>
              <a:solidFill>
                <a:srgbClr val="00206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438150" y="3823307"/>
            <a:ext cx="11296650" cy="2677656"/>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shape">
              <a:fillToRect l="50000" t="50000" r="50000" b="50000"/>
            </a:path>
          </a:gradFill>
        </p:spPr>
        <p:txBody>
          <a:bodyPr wrap="square" rtlCol="0">
            <a:spAutoFit/>
          </a:bodyPr>
          <a:lstStyle/>
          <a:p>
            <a:r>
              <a:rPr lang="en-GB" sz="2800" b="1" i="1" dirty="0">
                <a:ln>
                  <a:solidFill>
                    <a:schemeClr val="tx1"/>
                  </a:solidFill>
                </a:ln>
                <a:solidFill>
                  <a:srgbClr val="FF0000"/>
                </a:solidFill>
                <a:effectLst>
                  <a:glow rad="63500">
                    <a:srgbClr val="FFFF0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Do not love the world or anything in the world. If anyone loves the world, love for the Father is not in them. For everything in the world – the lust of the flesh, the lust of the eyes, and the pride of life – comes not from the Father but from the world. The world and its desires pass away, but whoever does the will of God lives for ever </a:t>
            </a:r>
            <a:r>
              <a:rPr lang="en-GB" sz="2800" b="1" dirty="0">
                <a:ln>
                  <a:solidFill>
                    <a:schemeClr val="tx1"/>
                  </a:solidFill>
                </a:ln>
                <a:solidFill>
                  <a:srgbClr val="FF0000"/>
                </a:solidFill>
                <a:effectLst>
                  <a:glow rad="63500">
                    <a:srgbClr val="FFFF0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 John 2:15-17)</a:t>
            </a:r>
            <a:endParaRPr lang="en-GB" sz="2800" b="1" i="1" dirty="0">
              <a:ln>
                <a:solidFill>
                  <a:schemeClr val="tx1"/>
                </a:solidFill>
              </a:ln>
              <a:solidFill>
                <a:srgbClr val="FF0000"/>
              </a:solidFill>
              <a:effectLst>
                <a:glow rad="63500">
                  <a:srgbClr val="FFFF0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1805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1" y="-16588"/>
            <a:ext cx="12192000" cy="6871990"/>
          </a:xfrm>
          <a:prstGeom prst="rect">
            <a:avLst/>
          </a:prstGeom>
        </p:spPr>
      </p:pic>
      <p:sp>
        <p:nvSpPr>
          <p:cNvPr id="2" name="Title 1"/>
          <p:cNvSpPr>
            <a:spLocks noGrp="1"/>
          </p:cNvSpPr>
          <p:nvPr>
            <p:ph type="ctrTitle"/>
          </p:nvPr>
        </p:nvSpPr>
        <p:spPr>
          <a:xfrm>
            <a:off x="1524000" y="527140"/>
            <a:ext cx="9144000" cy="4907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ormAutofit fontScale="90000"/>
          </a:bodyPr>
          <a:lstStyle/>
          <a:p>
            <a:r>
              <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Even more help from friends</a:t>
            </a:r>
          </a:p>
        </p:txBody>
      </p:sp>
      <p:sp>
        <p:nvSpPr>
          <p:cNvPr id="3" name="Subtitle 2"/>
          <p:cNvSpPr>
            <a:spLocks noGrp="1"/>
          </p:cNvSpPr>
          <p:nvPr>
            <p:ph type="subTitle" idx="1"/>
          </p:nvPr>
        </p:nvSpPr>
        <p:spPr>
          <a:xfrm>
            <a:off x="1524000" y="1017917"/>
            <a:ext cx="9144000" cy="3968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GB" sz="2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4:14-18</a:t>
            </a:r>
          </a:p>
          <a:p>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8150" y="1414732"/>
            <a:ext cx="11296650" cy="2431435"/>
          </a:xfrm>
          <a:prstGeom prst="rect">
            <a:avLst/>
          </a:prstGeom>
          <a:solidFill>
            <a:schemeClr val="bg1"/>
          </a:solidFill>
        </p:spPr>
        <p:txBody>
          <a:bodyPr wrap="square" rtlCol="0">
            <a:spAutoFit/>
          </a:bodyPr>
          <a:lstStyle/>
          <a:p>
            <a:pPr marL="514350" indent="-514350">
              <a:buAutoNum type="arabicPeriod"/>
            </a:pPr>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cross ethnic, social and gender divide</a:t>
            </a:r>
          </a:p>
          <a:p>
            <a:pPr marL="514350" indent="-514350">
              <a:buAutoNum type="arabicPeriod"/>
            </a:pPr>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involve encouragement – Archippus</a:t>
            </a:r>
          </a:p>
          <a:p>
            <a:pPr marL="514350" indent="-514350">
              <a:buAutoNum type="arabicPeriod"/>
            </a:pPr>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involve discouragements – Demas</a:t>
            </a:r>
          </a:p>
          <a:p>
            <a:endPar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Lessons to be learned:</a:t>
            </a:r>
          </a:p>
        </p:txBody>
      </p:sp>
    </p:spTree>
    <p:extLst>
      <p:ext uri="{BB962C8B-B14F-4D97-AF65-F5344CB8AC3E}">
        <p14:creationId xmlns:p14="http://schemas.microsoft.com/office/powerpoint/2010/main" val="394829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1" y="-16588"/>
            <a:ext cx="12192000" cy="6871990"/>
          </a:xfrm>
          <a:prstGeom prst="rect">
            <a:avLst/>
          </a:prstGeom>
        </p:spPr>
      </p:pic>
      <p:sp>
        <p:nvSpPr>
          <p:cNvPr id="2" name="Title 1"/>
          <p:cNvSpPr>
            <a:spLocks noGrp="1"/>
          </p:cNvSpPr>
          <p:nvPr>
            <p:ph type="ctrTitle"/>
          </p:nvPr>
        </p:nvSpPr>
        <p:spPr>
          <a:xfrm>
            <a:off x="1524000" y="527140"/>
            <a:ext cx="9144000" cy="4907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ormAutofit fontScale="90000"/>
          </a:bodyPr>
          <a:lstStyle/>
          <a:p>
            <a:r>
              <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Even more help from friends</a:t>
            </a:r>
          </a:p>
        </p:txBody>
      </p:sp>
      <p:sp>
        <p:nvSpPr>
          <p:cNvPr id="3" name="Subtitle 2"/>
          <p:cNvSpPr>
            <a:spLocks noGrp="1"/>
          </p:cNvSpPr>
          <p:nvPr>
            <p:ph type="subTitle" idx="1"/>
          </p:nvPr>
        </p:nvSpPr>
        <p:spPr>
          <a:xfrm>
            <a:off x="1524000" y="1017917"/>
            <a:ext cx="9144000" cy="3968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GB" sz="2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4:14-18</a:t>
            </a:r>
          </a:p>
          <a:p>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8150" y="1414732"/>
            <a:ext cx="11296650" cy="2431435"/>
          </a:xfrm>
          <a:prstGeom prst="rect">
            <a:avLst/>
          </a:prstGeom>
          <a:solidFill>
            <a:schemeClr val="bg1"/>
          </a:solidFill>
        </p:spPr>
        <p:txBody>
          <a:bodyPr wrap="square" rtlCol="0">
            <a:spAutoFit/>
          </a:bodyPr>
          <a:lstStyle/>
          <a:p>
            <a:pPr marL="514350" indent="-514350">
              <a:buAutoNum type="arabicPeriod"/>
            </a:pPr>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cross ethnic, social and gender divide</a:t>
            </a:r>
          </a:p>
          <a:p>
            <a:pPr marL="514350" indent="-514350">
              <a:buAutoNum type="arabicPeriod"/>
            </a:pPr>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involve encouragement – Archippus</a:t>
            </a:r>
          </a:p>
          <a:p>
            <a:pPr marL="514350" indent="-514350">
              <a:buAutoNum type="arabicPeriod"/>
            </a:pPr>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involve discouragements – Demas</a:t>
            </a:r>
          </a:p>
          <a:p>
            <a:endPar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en-GB" sz="3200" b="1" dirty="0">
                <a:ln>
                  <a:solidFill>
                    <a:schemeClr val="tx1"/>
                  </a:solidFill>
                </a:ln>
                <a:solidFill>
                  <a:srgbClr val="00206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Lessons to be learned:</a:t>
            </a:r>
          </a:p>
        </p:txBody>
      </p:sp>
      <p:sp>
        <p:nvSpPr>
          <p:cNvPr id="5" name="TextBox 4"/>
          <p:cNvSpPr txBox="1"/>
          <p:nvPr/>
        </p:nvSpPr>
        <p:spPr>
          <a:xfrm>
            <a:off x="438150" y="3846167"/>
            <a:ext cx="11296650" cy="52322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shape">
              <a:fillToRect l="50000" t="50000" r="50000" b="50000"/>
            </a:path>
          </a:gradFill>
        </p:spPr>
        <p:txBody>
          <a:bodyPr wrap="square" rtlCol="0">
            <a:spAutoFit/>
          </a:bodyPr>
          <a:lstStyle/>
          <a:p>
            <a:pPr marL="514350" indent="-514350">
              <a:buFont typeface="+mj-lt"/>
              <a:buAutoNum type="arabicPeriod"/>
            </a:pPr>
            <a:r>
              <a:rPr lang="en-GB" sz="28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Everyone needs friends (real ones!)</a:t>
            </a:r>
          </a:p>
        </p:txBody>
      </p:sp>
    </p:spTree>
    <p:extLst>
      <p:ext uri="{BB962C8B-B14F-4D97-AF65-F5344CB8AC3E}">
        <p14:creationId xmlns:p14="http://schemas.microsoft.com/office/powerpoint/2010/main" val="151392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1" y="-16588"/>
            <a:ext cx="12192000" cy="6871990"/>
          </a:xfrm>
          <a:prstGeom prst="rect">
            <a:avLst/>
          </a:prstGeom>
        </p:spPr>
      </p:pic>
      <p:sp>
        <p:nvSpPr>
          <p:cNvPr id="2" name="Title 1"/>
          <p:cNvSpPr>
            <a:spLocks noGrp="1"/>
          </p:cNvSpPr>
          <p:nvPr>
            <p:ph type="ctrTitle"/>
          </p:nvPr>
        </p:nvSpPr>
        <p:spPr>
          <a:xfrm>
            <a:off x="1524000" y="527140"/>
            <a:ext cx="9144000" cy="4907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ormAutofit fontScale="90000"/>
          </a:bodyPr>
          <a:lstStyle/>
          <a:p>
            <a:r>
              <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Even more help from friends</a:t>
            </a:r>
          </a:p>
        </p:txBody>
      </p:sp>
      <p:sp>
        <p:nvSpPr>
          <p:cNvPr id="3" name="Subtitle 2"/>
          <p:cNvSpPr>
            <a:spLocks noGrp="1"/>
          </p:cNvSpPr>
          <p:nvPr>
            <p:ph type="subTitle" idx="1"/>
          </p:nvPr>
        </p:nvSpPr>
        <p:spPr>
          <a:xfrm>
            <a:off x="1524000" y="1017917"/>
            <a:ext cx="9144000" cy="3968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GB" sz="2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4:14-18</a:t>
            </a:r>
          </a:p>
          <a:p>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8150" y="1414732"/>
            <a:ext cx="11296650" cy="2431435"/>
          </a:xfrm>
          <a:prstGeom prst="rect">
            <a:avLst/>
          </a:prstGeom>
          <a:solidFill>
            <a:schemeClr val="bg1"/>
          </a:solidFill>
        </p:spPr>
        <p:txBody>
          <a:bodyPr wrap="square" rtlCol="0">
            <a:spAutoFit/>
          </a:bodyPr>
          <a:lstStyle/>
          <a:p>
            <a:pPr marL="514350" indent="-514350">
              <a:buAutoNum type="arabicPeriod"/>
            </a:pPr>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cross ethnic, social and gender divide</a:t>
            </a:r>
          </a:p>
          <a:p>
            <a:pPr marL="514350" indent="-514350">
              <a:buAutoNum type="arabicPeriod"/>
            </a:pPr>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involve encouragement – Archippus</a:t>
            </a:r>
          </a:p>
          <a:p>
            <a:pPr marL="514350" indent="-514350">
              <a:buAutoNum type="arabicPeriod"/>
            </a:pPr>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involve discouragements – Demas</a:t>
            </a:r>
          </a:p>
          <a:p>
            <a:endPar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en-GB" sz="3200" b="1" dirty="0">
                <a:ln>
                  <a:solidFill>
                    <a:schemeClr val="tx1"/>
                  </a:solidFill>
                </a:ln>
                <a:solidFill>
                  <a:srgbClr val="00206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Lessons to be learned:</a:t>
            </a:r>
          </a:p>
        </p:txBody>
      </p:sp>
      <p:sp>
        <p:nvSpPr>
          <p:cNvPr id="5" name="TextBox 4"/>
          <p:cNvSpPr txBox="1"/>
          <p:nvPr/>
        </p:nvSpPr>
        <p:spPr>
          <a:xfrm>
            <a:off x="438150" y="3846167"/>
            <a:ext cx="11296650" cy="954107"/>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shape">
              <a:fillToRect l="50000" t="50000" r="50000" b="50000"/>
            </a:path>
          </a:gradFill>
        </p:spPr>
        <p:txBody>
          <a:bodyPr wrap="square" rtlCol="0">
            <a:spAutoFit/>
          </a:bodyPr>
          <a:lstStyle/>
          <a:p>
            <a:pPr marL="514350" indent="-514350">
              <a:buFont typeface="+mj-lt"/>
              <a:buAutoNum type="arabicPeriod"/>
            </a:pPr>
            <a:r>
              <a:rPr lang="en-GB" sz="28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Everyone needs friends (real ones!)</a:t>
            </a:r>
          </a:p>
          <a:p>
            <a:pPr marL="514350" indent="-514350">
              <a:buFont typeface="+mj-lt"/>
              <a:buAutoNum type="arabicPeriod"/>
            </a:pPr>
            <a:r>
              <a:rPr lang="en-GB" sz="28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Thank God for the friends we have</a:t>
            </a:r>
          </a:p>
        </p:txBody>
      </p:sp>
    </p:spTree>
    <p:extLst>
      <p:ext uri="{BB962C8B-B14F-4D97-AF65-F5344CB8AC3E}">
        <p14:creationId xmlns:p14="http://schemas.microsoft.com/office/powerpoint/2010/main" val="69063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1" y="-16588"/>
            <a:ext cx="12192000" cy="6871990"/>
          </a:xfrm>
          <a:prstGeom prst="rect">
            <a:avLst/>
          </a:prstGeom>
        </p:spPr>
      </p:pic>
      <p:sp>
        <p:nvSpPr>
          <p:cNvPr id="2" name="Title 1"/>
          <p:cNvSpPr>
            <a:spLocks noGrp="1"/>
          </p:cNvSpPr>
          <p:nvPr>
            <p:ph type="ctrTitle"/>
          </p:nvPr>
        </p:nvSpPr>
        <p:spPr>
          <a:xfrm>
            <a:off x="1524000" y="527140"/>
            <a:ext cx="9144000" cy="4907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ormAutofit fontScale="90000"/>
          </a:bodyPr>
          <a:lstStyle/>
          <a:p>
            <a:r>
              <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Even more help from friends</a:t>
            </a:r>
          </a:p>
        </p:txBody>
      </p:sp>
      <p:sp>
        <p:nvSpPr>
          <p:cNvPr id="3" name="Subtitle 2"/>
          <p:cNvSpPr>
            <a:spLocks noGrp="1"/>
          </p:cNvSpPr>
          <p:nvPr>
            <p:ph type="subTitle" idx="1"/>
          </p:nvPr>
        </p:nvSpPr>
        <p:spPr>
          <a:xfrm>
            <a:off x="1524000" y="1017917"/>
            <a:ext cx="9144000" cy="3968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GB" sz="2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4:14-18</a:t>
            </a:r>
          </a:p>
          <a:p>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8150" y="1414732"/>
            <a:ext cx="11296650" cy="2431435"/>
          </a:xfrm>
          <a:prstGeom prst="rect">
            <a:avLst/>
          </a:prstGeom>
          <a:solidFill>
            <a:schemeClr val="bg1"/>
          </a:solidFill>
        </p:spPr>
        <p:txBody>
          <a:bodyPr wrap="square" rtlCol="0">
            <a:spAutoFit/>
          </a:bodyPr>
          <a:lstStyle/>
          <a:p>
            <a:pPr marL="514350" indent="-514350">
              <a:buAutoNum type="arabicPeriod"/>
            </a:pPr>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cross ethnic, social and gender divide</a:t>
            </a:r>
          </a:p>
          <a:p>
            <a:pPr marL="514350" indent="-514350">
              <a:buAutoNum type="arabicPeriod"/>
            </a:pPr>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involve encouragement – Archippus</a:t>
            </a:r>
          </a:p>
          <a:p>
            <a:pPr marL="514350" indent="-514350">
              <a:buAutoNum type="arabicPeriod"/>
            </a:pPr>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involve discouragements – Demas</a:t>
            </a:r>
          </a:p>
          <a:p>
            <a:endPar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en-GB" sz="3200" b="1" dirty="0">
                <a:ln>
                  <a:solidFill>
                    <a:schemeClr val="tx1"/>
                  </a:solidFill>
                </a:ln>
                <a:solidFill>
                  <a:srgbClr val="00206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Lessons to be learned:</a:t>
            </a:r>
          </a:p>
        </p:txBody>
      </p:sp>
      <p:sp>
        <p:nvSpPr>
          <p:cNvPr id="5" name="TextBox 4"/>
          <p:cNvSpPr txBox="1"/>
          <p:nvPr/>
        </p:nvSpPr>
        <p:spPr>
          <a:xfrm>
            <a:off x="438150" y="3846167"/>
            <a:ext cx="11296650" cy="1815882"/>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shape">
              <a:fillToRect l="50000" t="50000" r="50000" b="50000"/>
            </a:path>
          </a:gradFill>
        </p:spPr>
        <p:txBody>
          <a:bodyPr wrap="square" rtlCol="0">
            <a:spAutoFit/>
          </a:bodyPr>
          <a:lstStyle/>
          <a:p>
            <a:pPr marL="514350" indent="-514350">
              <a:buFont typeface="+mj-lt"/>
              <a:buAutoNum type="arabicPeriod"/>
            </a:pPr>
            <a:r>
              <a:rPr lang="en-GB" sz="28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Everyone needs friends (real ones!)</a:t>
            </a:r>
          </a:p>
          <a:p>
            <a:pPr marL="514350" indent="-514350">
              <a:buFont typeface="+mj-lt"/>
              <a:buAutoNum type="arabicPeriod"/>
            </a:pPr>
            <a:r>
              <a:rPr lang="en-GB" sz="28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Thank God for the friends we have</a:t>
            </a:r>
          </a:p>
          <a:p>
            <a:pPr marL="514350" indent="-514350">
              <a:buFont typeface="+mj-lt"/>
              <a:buAutoNum type="arabicPeriod"/>
            </a:pPr>
            <a:r>
              <a:rPr lang="en-GB" sz="28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Understanding friendships deepens our relationship with Christ</a:t>
            </a:r>
          </a:p>
        </p:txBody>
      </p:sp>
    </p:spTree>
    <p:extLst>
      <p:ext uri="{BB962C8B-B14F-4D97-AF65-F5344CB8AC3E}">
        <p14:creationId xmlns:p14="http://schemas.microsoft.com/office/powerpoint/2010/main" val="180104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1" y="-16588"/>
            <a:ext cx="12192000" cy="6871990"/>
          </a:xfrm>
          <a:prstGeom prst="rect">
            <a:avLst/>
          </a:prstGeom>
        </p:spPr>
      </p:pic>
      <p:sp>
        <p:nvSpPr>
          <p:cNvPr id="2" name="Title 1"/>
          <p:cNvSpPr>
            <a:spLocks noGrp="1"/>
          </p:cNvSpPr>
          <p:nvPr>
            <p:ph type="ctrTitle"/>
          </p:nvPr>
        </p:nvSpPr>
        <p:spPr>
          <a:xfrm>
            <a:off x="1524000" y="527140"/>
            <a:ext cx="9144000" cy="4907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ormAutofit fontScale="90000"/>
          </a:bodyPr>
          <a:lstStyle/>
          <a:p>
            <a:r>
              <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Even more help from friends</a:t>
            </a:r>
          </a:p>
        </p:txBody>
      </p:sp>
      <p:sp>
        <p:nvSpPr>
          <p:cNvPr id="3" name="Subtitle 2"/>
          <p:cNvSpPr>
            <a:spLocks noGrp="1"/>
          </p:cNvSpPr>
          <p:nvPr>
            <p:ph type="subTitle" idx="1"/>
          </p:nvPr>
        </p:nvSpPr>
        <p:spPr>
          <a:xfrm>
            <a:off x="1524000" y="1017917"/>
            <a:ext cx="9144000" cy="3968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GB" sz="2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4:14-18</a:t>
            </a:r>
          </a:p>
          <a:p>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8150" y="1414732"/>
            <a:ext cx="11296650" cy="2431435"/>
          </a:xfrm>
          <a:prstGeom prst="rect">
            <a:avLst/>
          </a:prstGeom>
          <a:solidFill>
            <a:schemeClr val="bg1"/>
          </a:solidFill>
        </p:spPr>
        <p:txBody>
          <a:bodyPr wrap="square" rtlCol="0">
            <a:spAutoFit/>
          </a:bodyPr>
          <a:lstStyle/>
          <a:p>
            <a:pPr marL="514350" indent="-514350">
              <a:buAutoNum type="arabicPeriod"/>
            </a:pPr>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cross ethnic, social and gender divide</a:t>
            </a:r>
          </a:p>
          <a:p>
            <a:pPr marL="514350" indent="-514350">
              <a:buAutoNum type="arabicPeriod"/>
            </a:pPr>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involve encouragement – Archippus</a:t>
            </a:r>
          </a:p>
          <a:p>
            <a:pPr marL="514350" indent="-514350">
              <a:buAutoNum type="arabicPeriod"/>
            </a:pPr>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involve discouragements – Demas</a:t>
            </a:r>
          </a:p>
          <a:p>
            <a:endPar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en-GB" sz="3200" b="1" dirty="0">
                <a:ln>
                  <a:solidFill>
                    <a:schemeClr val="tx1"/>
                  </a:solidFill>
                </a:ln>
                <a:solidFill>
                  <a:srgbClr val="00206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Lessons to be learned:</a:t>
            </a:r>
          </a:p>
        </p:txBody>
      </p:sp>
      <p:sp>
        <p:nvSpPr>
          <p:cNvPr id="5" name="TextBox 4"/>
          <p:cNvSpPr txBox="1"/>
          <p:nvPr/>
        </p:nvSpPr>
        <p:spPr>
          <a:xfrm>
            <a:off x="438150" y="3846167"/>
            <a:ext cx="11296650" cy="156966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shape">
              <a:fillToRect l="50000" t="50000" r="50000" b="50000"/>
            </a:path>
          </a:gradFill>
        </p:spPr>
        <p:txBody>
          <a:bodyPr wrap="square" rtlCol="0">
            <a:spAutoFit/>
          </a:bodyPr>
          <a:lstStyle/>
          <a:p>
            <a:pPr algn="ctr"/>
            <a:r>
              <a:rPr lang="en-GB" sz="24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Understanding friendships deepens our relationship with Christ</a:t>
            </a:r>
          </a:p>
          <a:p>
            <a:r>
              <a:rPr lang="en-GB" sz="2400" b="1" i="1"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"I no longer call you servants, because a servant does not know his master's business. Instead, I have called you friends, for everything that I learned from my Father I have made known to you." </a:t>
            </a:r>
            <a:r>
              <a:rPr lang="en-GB" sz="2400" b="1"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(John 15:15)</a:t>
            </a:r>
            <a:endParaRPr lang="en-GB" sz="2400" b="1"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9148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1" y="-16588"/>
            <a:ext cx="12192000" cy="6871990"/>
          </a:xfrm>
          <a:prstGeom prst="rect">
            <a:avLst/>
          </a:prstGeom>
        </p:spPr>
      </p:pic>
      <p:sp>
        <p:nvSpPr>
          <p:cNvPr id="2" name="Title 1"/>
          <p:cNvSpPr>
            <a:spLocks noGrp="1"/>
          </p:cNvSpPr>
          <p:nvPr>
            <p:ph type="ctrTitle"/>
          </p:nvPr>
        </p:nvSpPr>
        <p:spPr>
          <a:xfrm>
            <a:off x="1524000" y="527140"/>
            <a:ext cx="9144000" cy="4907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ormAutofit fontScale="90000"/>
          </a:bodyPr>
          <a:lstStyle/>
          <a:p>
            <a:r>
              <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Even more help from friends</a:t>
            </a:r>
          </a:p>
        </p:txBody>
      </p:sp>
      <p:sp>
        <p:nvSpPr>
          <p:cNvPr id="3" name="Subtitle 2"/>
          <p:cNvSpPr>
            <a:spLocks noGrp="1"/>
          </p:cNvSpPr>
          <p:nvPr>
            <p:ph type="subTitle" idx="1"/>
          </p:nvPr>
        </p:nvSpPr>
        <p:spPr>
          <a:xfrm>
            <a:off x="1524000" y="1017917"/>
            <a:ext cx="9144000" cy="3968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GB" sz="2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4:14-18</a:t>
            </a:r>
          </a:p>
          <a:p>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8150" y="1414732"/>
            <a:ext cx="11296650" cy="1938992"/>
          </a:xfrm>
          <a:prstGeom prst="rect">
            <a:avLst/>
          </a:prstGeom>
          <a:solidFill>
            <a:schemeClr val="bg1"/>
          </a:solidFill>
        </p:spPr>
        <p:txBody>
          <a:bodyPr wrap="square" rtlCol="0">
            <a:spAutoFit/>
          </a:bodyPr>
          <a:lstStyle/>
          <a:p>
            <a:pPr marL="514350" indent="-514350">
              <a:buAutoNum type="arabicPeriod"/>
            </a:pPr>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cross ethnic, social and gender divide</a:t>
            </a:r>
          </a:p>
          <a:p>
            <a:pPr marL="514350" indent="-514350">
              <a:buAutoNum type="arabicPeriod"/>
            </a:pPr>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involve encouragement – Archippus</a:t>
            </a:r>
          </a:p>
          <a:p>
            <a:pPr marL="514350" indent="-514350">
              <a:buAutoNum type="arabicPeriod"/>
            </a:pPr>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involve discouragements – Demas</a:t>
            </a:r>
          </a:p>
          <a:p>
            <a:r>
              <a:rPr lang="en-GB" sz="3200" b="1" dirty="0">
                <a:ln>
                  <a:solidFill>
                    <a:schemeClr val="tx1"/>
                  </a:solidFill>
                </a:ln>
                <a:solidFill>
                  <a:srgbClr val="00206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Lessons to be learned:</a:t>
            </a:r>
          </a:p>
        </p:txBody>
      </p:sp>
      <p:sp>
        <p:nvSpPr>
          <p:cNvPr id="5" name="TextBox 4"/>
          <p:cNvSpPr txBox="1"/>
          <p:nvPr/>
        </p:nvSpPr>
        <p:spPr>
          <a:xfrm>
            <a:off x="438150" y="3353724"/>
            <a:ext cx="11296650" cy="156966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shape">
              <a:fillToRect l="50000" t="50000" r="50000" b="50000"/>
            </a:path>
          </a:gradFill>
        </p:spPr>
        <p:txBody>
          <a:bodyPr wrap="square" rtlCol="0">
            <a:spAutoFit/>
          </a:bodyPr>
          <a:lstStyle/>
          <a:p>
            <a:pPr algn="ctr"/>
            <a:r>
              <a:rPr lang="en-GB" sz="24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Understanding friendships deepens our relationship with Christ</a:t>
            </a:r>
          </a:p>
          <a:p>
            <a:r>
              <a:rPr lang="en-GB" sz="2400" b="1" i="1"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"I no longer call you servants, because a servant does not know his master's business. Instead, I have called you friends, for everything that I learned from my Father I have made known to you." </a:t>
            </a:r>
            <a:r>
              <a:rPr lang="en-GB" sz="2400" b="1"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(John 15:15)</a:t>
            </a:r>
            <a:endParaRPr lang="en-GB" sz="2400" b="1"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Explosion 2 7"/>
          <p:cNvSpPr/>
          <p:nvPr/>
        </p:nvSpPr>
        <p:spPr>
          <a:xfrm>
            <a:off x="2771776" y="3492222"/>
            <a:ext cx="6829424" cy="1138773"/>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9" name="TextBox 8"/>
          <p:cNvSpPr txBox="1"/>
          <p:nvPr/>
        </p:nvSpPr>
        <p:spPr>
          <a:xfrm>
            <a:off x="4462462" y="3750539"/>
            <a:ext cx="3267075" cy="646331"/>
          </a:xfrm>
          <a:prstGeom prst="rect">
            <a:avLst/>
          </a:prstGeom>
          <a:noFill/>
        </p:spPr>
        <p:txBody>
          <a:bodyPr wrap="square" rtlCol="0">
            <a:spAutoFit/>
          </a:bodyPr>
          <a:lstStyle/>
          <a:p>
            <a:pPr algn="ctr"/>
            <a:r>
              <a:rPr lang="en-GB" sz="3600" b="1" dirty="0">
                <a:ln>
                  <a:solidFill>
                    <a:schemeClr val="accent1">
                      <a:shade val="50000"/>
                    </a:schemeClr>
                  </a:solidFill>
                </a:ln>
                <a:solidFill>
                  <a:srgbClr val="FF0000"/>
                </a:solidFill>
                <a:effectLst>
                  <a:outerShdw blurRad="38100" dist="38100" dir="2700000" algn="tl">
                    <a:srgbClr val="000000">
                      <a:alpha val="43137"/>
                    </a:srgbClr>
                  </a:outerShdw>
                </a:effectLst>
              </a:rPr>
              <a:t>IMPLICATIONS?</a:t>
            </a:r>
          </a:p>
        </p:txBody>
      </p:sp>
    </p:spTree>
    <p:extLst>
      <p:ext uri="{BB962C8B-B14F-4D97-AF65-F5344CB8AC3E}">
        <p14:creationId xmlns:p14="http://schemas.microsoft.com/office/powerpoint/2010/main" val="146853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1" y="-16588"/>
            <a:ext cx="12192000" cy="6871990"/>
          </a:xfrm>
          <a:prstGeom prst="rect">
            <a:avLst/>
          </a:prstGeom>
        </p:spPr>
      </p:pic>
      <p:sp>
        <p:nvSpPr>
          <p:cNvPr id="2" name="Title 1"/>
          <p:cNvSpPr>
            <a:spLocks noGrp="1"/>
          </p:cNvSpPr>
          <p:nvPr>
            <p:ph type="ctrTitle"/>
          </p:nvPr>
        </p:nvSpPr>
        <p:spPr>
          <a:xfrm>
            <a:off x="1524000" y="527140"/>
            <a:ext cx="9144000" cy="4907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ormAutofit fontScale="90000"/>
          </a:bodyPr>
          <a:lstStyle/>
          <a:p>
            <a:r>
              <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Even more help from friends</a:t>
            </a:r>
          </a:p>
        </p:txBody>
      </p:sp>
      <p:sp>
        <p:nvSpPr>
          <p:cNvPr id="3" name="Subtitle 2"/>
          <p:cNvSpPr>
            <a:spLocks noGrp="1"/>
          </p:cNvSpPr>
          <p:nvPr>
            <p:ph type="subTitle" idx="1"/>
          </p:nvPr>
        </p:nvSpPr>
        <p:spPr>
          <a:xfrm>
            <a:off x="1524000" y="1017917"/>
            <a:ext cx="9144000" cy="3968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GB" sz="2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4:14-18</a:t>
            </a:r>
          </a:p>
          <a:p>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8150" y="1414732"/>
            <a:ext cx="11296650" cy="1938992"/>
          </a:xfrm>
          <a:prstGeom prst="rect">
            <a:avLst/>
          </a:prstGeom>
          <a:solidFill>
            <a:schemeClr val="bg1"/>
          </a:solidFill>
        </p:spPr>
        <p:txBody>
          <a:bodyPr wrap="square" rtlCol="0">
            <a:spAutoFit/>
          </a:bodyPr>
          <a:lstStyle/>
          <a:p>
            <a:pPr marL="514350" indent="-514350">
              <a:buAutoNum type="arabicPeriod"/>
            </a:pPr>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cross ethnic, social and gender divide</a:t>
            </a:r>
          </a:p>
          <a:p>
            <a:pPr marL="514350" indent="-514350">
              <a:buAutoNum type="arabicPeriod"/>
            </a:pPr>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involve encouragement – Archippus</a:t>
            </a:r>
          </a:p>
          <a:p>
            <a:pPr marL="514350" indent="-514350">
              <a:buAutoNum type="arabicPeriod"/>
            </a:pPr>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involve discouragements – Demas</a:t>
            </a:r>
          </a:p>
          <a:p>
            <a:r>
              <a:rPr lang="en-GB" sz="3200" b="1" dirty="0">
                <a:ln>
                  <a:solidFill>
                    <a:schemeClr val="tx1"/>
                  </a:solidFill>
                </a:ln>
                <a:solidFill>
                  <a:srgbClr val="00206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Lessons to be learned:</a:t>
            </a:r>
          </a:p>
        </p:txBody>
      </p:sp>
      <p:sp>
        <p:nvSpPr>
          <p:cNvPr id="5" name="TextBox 4"/>
          <p:cNvSpPr txBox="1"/>
          <p:nvPr/>
        </p:nvSpPr>
        <p:spPr>
          <a:xfrm>
            <a:off x="438150" y="3353724"/>
            <a:ext cx="11296650" cy="156966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shape">
              <a:fillToRect l="50000" t="50000" r="50000" b="50000"/>
            </a:path>
          </a:gradFill>
        </p:spPr>
        <p:txBody>
          <a:bodyPr wrap="square" rtlCol="0">
            <a:spAutoFit/>
          </a:bodyPr>
          <a:lstStyle/>
          <a:p>
            <a:pPr algn="ctr"/>
            <a:r>
              <a:rPr lang="en-GB" sz="24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Understanding friendships deepens our relationship with Christ</a:t>
            </a:r>
          </a:p>
          <a:p>
            <a:r>
              <a:rPr lang="en-GB" sz="2400" b="1" i="1"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"I no longer call you servants, because a servant does not know his master's business. Instead, I have called you friends, for everything that I learned from my Father I have made known to you." </a:t>
            </a:r>
            <a:r>
              <a:rPr lang="en-GB" sz="2400" b="1"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(John 15:15)</a:t>
            </a:r>
            <a:endParaRPr lang="en-GB" sz="2400" b="1"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Explosion 2 7"/>
          <p:cNvSpPr/>
          <p:nvPr/>
        </p:nvSpPr>
        <p:spPr>
          <a:xfrm>
            <a:off x="2771776" y="3492222"/>
            <a:ext cx="6829424" cy="1138773"/>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9" name="TextBox 8"/>
          <p:cNvSpPr txBox="1"/>
          <p:nvPr/>
        </p:nvSpPr>
        <p:spPr>
          <a:xfrm>
            <a:off x="4462462" y="3750539"/>
            <a:ext cx="3267075" cy="646331"/>
          </a:xfrm>
          <a:prstGeom prst="rect">
            <a:avLst/>
          </a:prstGeom>
          <a:noFill/>
        </p:spPr>
        <p:txBody>
          <a:bodyPr wrap="square" rtlCol="0">
            <a:spAutoFit/>
          </a:bodyPr>
          <a:lstStyle/>
          <a:p>
            <a:pPr algn="ctr"/>
            <a:r>
              <a:rPr lang="en-GB" sz="3600" b="1" dirty="0">
                <a:ln>
                  <a:solidFill>
                    <a:schemeClr val="accent1">
                      <a:shade val="50000"/>
                    </a:schemeClr>
                  </a:solidFill>
                </a:ln>
                <a:solidFill>
                  <a:srgbClr val="FF0000"/>
                </a:solidFill>
                <a:effectLst>
                  <a:outerShdw blurRad="38100" dist="38100" dir="2700000" algn="tl">
                    <a:srgbClr val="000000">
                      <a:alpha val="43137"/>
                    </a:srgbClr>
                  </a:outerShdw>
                </a:effectLst>
              </a:rPr>
              <a:t>IMPLICATIONS?</a:t>
            </a:r>
          </a:p>
        </p:txBody>
      </p:sp>
      <p:sp>
        <p:nvSpPr>
          <p:cNvPr id="6" name="TextBox 5"/>
          <p:cNvSpPr txBox="1"/>
          <p:nvPr/>
        </p:nvSpPr>
        <p:spPr>
          <a:xfrm>
            <a:off x="438150" y="4923384"/>
            <a:ext cx="11296650" cy="584775"/>
          </a:xfrm>
          <a:prstGeom prst="rect">
            <a:avLst/>
          </a:prstGeom>
          <a:solidFill>
            <a:schemeClr val="bg1"/>
          </a:solidFill>
        </p:spPr>
        <p:txBody>
          <a:bodyPr wrap="square" rtlCol="0">
            <a:spAutoFit/>
          </a:bodyPr>
          <a:lstStyle/>
          <a:p>
            <a:pPr marL="457200" indent="-457200">
              <a:buFont typeface="Arial" panose="020B0604020202020204" pitchFamily="34" charset="0"/>
              <a:buChar char="•"/>
            </a:pPr>
            <a:r>
              <a:rPr lang="en-GB" sz="3200" b="1" dirty="0">
                <a:ln>
                  <a:solidFill>
                    <a:schemeClr val="tx1"/>
                  </a:solidFill>
                </a:ln>
                <a:solidFill>
                  <a:srgbClr val="7030A0"/>
                </a:solidFill>
                <a:effectLst>
                  <a:outerShdw blurRad="38100" dist="38100" dir="2700000" algn="tl">
                    <a:srgbClr val="000000">
                      <a:alpha val="43137"/>
                    </a:srgbClr>
                  </a:outerShdw>
                </a:effectLst>
              </a:rPr>
              <a:t>Pure grace</a:t>
            </a:r>
          </a:p>
        </p:txBody>
      </p:sp>
    </p:spTree>
    <p:extLst>
      <p:ext uri="{BB962C8B-B14F-4D97-AF65-F5344CB8AC3E}">
        <p14:creationId xmlns:p14="http://schemas.microsoft.com/office/powerpoint/2010/main" val="153648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1" y="-16588"/>
            <a:ext cx="12192000" cy="6871990"/>
          </a:xfrm>
          <a:prstGeom prst="rect">
            <a:avLst/>
          </a:prstGeom>
        </p:spPr>
      </p:pic>
      <p:sp>
        <p:nvSpPr>
          <p:cNvPr id="2" name="Title 1"/>
          <p:cNvSpPr>
            <a:spLocks noGrp="1"/>
          </p:cNvSpPr>
          <p:nvPr>
            <p:ph type="ctrTitle"/>
          </p:nvPr>
        </p:nvSpPr>
        <p:spPr>
          <a:xfrm>
            <a:off x="1524000" y="527140"/>
            <a:ext cx="9144000" cy="4907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ormAutofit fontScale="90000"/>
          </a:bodyPr>
          <a:lstStyle/>
          <a:p>
            <a:r>
              <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Even more help from friends</a:t>
            </a:r>
          </a:p>
        </p:txBody>
      </p:sp>
      <p:sp>
        <p:nvSpPr>
          <p:cNvPr id="3" name="Subtitle 2"/>
          <p:cNvSpPr>
            <a:spLocks noGrp="1"/>
          </p:cNvSpPr>
          <p:nvPr>
            <p:ph type="subTitle" idx="1"/>
          </p:nvPr>
        </p:nvSpPr>
        <p:spPr>
          <a:xfrm>
            <a:off x="1524000" y="1017917"/>
            <a:ext cx="9144000" cy="3968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GB" sz="2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4:14-18</a:t>
            </a:r>
          </a:p>
          <a:p>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8150" y="1414732"/>
            <a:ext cx="11296650" cy="1938992"/>
          </a:xfrm>
          <a:prstGeom prst="rect">
            <a:avLst/>
          </a:prstGeom>
          <a:solidFill>
            <a:schemeClr val="bg1"/>
          </a:solidFill>
        </p:spPr>
        <p:txBody>
          <a:bodyPr wrap="square" rtlCol="0">
            <a:spAutoFit/>
          </a:bodyPr>
          <a:lstStyle/>
          <a:p>
            <a:pPr marL="514350" indent="-514350">
              <a:buAutoNum type="arabicPeriod"/>
            </a:pPr>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cross ethnic, social and gender divide</a:t>
            </a:r>
          </a:p>
          <a:p>
            <a:pPr marL="514350" indent="-514350">
              <a:buAutoNum type="arabicPeriod"/>
            </a:pPr>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involve encouragement – Archippus</a:t>
            </a:r>
          </a:p>
          <a:p>
            <a:pPr marL="514350" indent="-514350">
              <a:buAutoNum type="arabicPeriod"/>
            </a:pPr>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involve discouragements – Demas</a:t>
            </a:r>
          </a:p>
          <a:p>
            <a:r>
              <a:rPr lang="en-GB" sz="3200" b="1" dirty="0">
                <a:ln>
                  <a:solidFill>
                    <a:schemeClr val="tx1"/>
                  </a:solidFill>
                </a:ln>
                <a:solidFill>
                  <a:srgbClr val="00206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Lessons to be learned:</a:t>
            </a:r>
          </a:p>
        </p:txBody>
      </p:sp>
      <p:sp>
        <p:nvSpPr>
          <p:cNvPr id="5" name="TextBox 4"/>
          <p:cNvSpPr txBox="1"/>
          <p:nvPr/>
        </p:nvSpPr>
        <p:spPr>
          <a:xfrm>
            <a:off x="438150" y="3353724"/>
            <a:ext cx="11296650" cy="156966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shape">
              <a:fillToRect l="50000" t="50000" r="50000" b="50000"/>
            </a:path>
          </a:gradFill>
        </p:spPr>
        <p:txBody>
          <a:bodyPr wrap="square" rtlCol="0">
            <a:spAutoFit/>
          </a:bodyPr>
          <a:lstStyle/>
          <a:p>
            <a:pPr algn="ctr"/>
            <a:r>
              <a:rPr lang="en-GB" sz="24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Understanding friendships deepens our relationship with Christ</a:t>
            </a:r>
          </a:p>
          <a:p>
            <a:r>
              <a:rPr lang="en-GB" sz="2400" b="1" i="1"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"I no longer call you servants, because a servant does not know his master's business. Instead, I have called you friends, for everything that I learned from my Father I have made known to you." </a:t>
            </a:r>
            <a:r>
              <a:rPr lang="en-GB" sz="2400" b="1"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(John 15:15)</a:t>
            </a:r>
            <a:endParaRPr lang="en-GB" sz="2400" b="1"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Explosion 2 7"/>
          <p:cNvSpPr/>
          <p:nvPr/>
        </p:nvSpPr>
        <p:spPr>
          <a:xfrm>
            <a:off x="2771776" y="3492222"/>
            <a:ext cx="6829424" cy="1138773"/>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9" name="TextBox 8"/>
          <p:cNvSpPr txBox="1"/>
          <p:nvPr/>
        </p:nvSpPr>
        <p:spPr>
          <a:xfrm>
            <a:off x="4462462" y="3750539"/>
            <a:ext cx="3267075" cy="646331"/>
          </a:xfrm>
          <a:prstGeom prst="rect">
            <a:avLst/>
          </a:prstGeom>
          <a:noFill/>
        </p:spPr>
        <p:txBody>
          <a:bodyPr wrap="square" rtlCol="0">
            <a:spAutoFit/>
          </a:bodyPr>
          <a:lstStyle/>
          <a:p>
            <a:pPr algn="ctr"/>
            <a:r>
              <a:rPr lang="en-GB" sz="3600" b="1" dirty="0">
                <a:ln>
                  <a:solidFill>
                    <a:schemeClr val="accent1">
                      <a:shade val="50000"/>
                    </a:schemeClr>
                  </a:solidFill>
                </a:ln>
                <a:solidFill>
                  <a:srgbClr val="FF0000"/>
                </a:solidFill>
                <a:effectLst>
                  <a:outerShdw blurRad="38100" dist="38100" dir="2700000" algn="tl">
                    <a:srgbClr val="000000">
                      <a:alpha val="43137"/>
                    </a:srgbClr>
                  </a:outerShdw>
                </a:effectLst>
              </a:rPr>
              <a:t>IMPLICATIONS?</a:t>
            </a:r>
          </a:p>
        </p:txBody>
      </p:sp>
      <p:sp>
        <p:nvSpPr>
          <p:cNvPr id="6" name="TextBox 5"/>
          <p:cNvSpPr txBox="1"/>
          <p:nvPr/>
        </p:nvSpPr>
        <p:spPr>
          <a:xfrm>
            <a:off x="438150" y="4923384"/>
            <a:ext cx="11296650" cy="954107"/>
          </a:xfrm>
          <a:prstGeom prst="rect">
            <a:avLst/>
          </a:prstGeom>
          <a:solidFill>
            <a:schemeClr val="bg1"/>
          </a:solidFill>
        </p:spPr>
        <p:txBody>
          <a:bodyPr wrap="square" rtlCol="0">
            <a:spAutoFit/>
          </a:bodyPr>
          <a:lstStyle/>
          <a:p>
            <a:pPr marL="457200" indent="-457200">
              <a:buFont typeface="Arial" panose="020B0604020202020204" pitchFamily="34" charset="0"/>
              <a:buChar char="•"/>
            </a:pPr>
            <a:r>
              <a:rPr lang="en-GB" sz="2400" b="1" dirty="0">
                <a:ln>
                  <a:solidFill>
                    <a:schemeClr val="tx1"/>
                  </a:solidFill>
                </a:ln>
                <a:solidFill>
                  <a:srgbClr val="7030A0"/>
                </a:solidFill>
                <a:effectLst>
                  <a:outerShdw blurRad="38100" dist="38100" dir="2700000" algn="tl">
                    <a:srgbClr val="000000">
                      <a:alpha val="43137"/>
                    </a:srgbClr>
                  </a:outerShdw>
                </a:effectLst>
              </a:rPr>
              <a:t>Pure grace</a:t>
            </a:r>
          </a:p>
          <a:p>
            <a:pPr marL="457200" indent="-457200">
              <a:buFont typeface="Arial" panose="020B0604020202020204" pitchFamily="34" charset="0"/>
              <a:buChar char="•"/>
            </a:pPr>
            <a:r>
              <a:rPr lang="en-GB" sz="3200" b="1" dirty="0">
                <a:ln>
                  <a:solidFill>
                    <a:schemeClr val="tx1"/>
                  </a:solidFill>
                </a:ln>
                <a:solidFill>
                  <a:srgbClr val="7030A0"/>
                </a:solidFill>
                <a:effectLst>
                  <a:outerShdw blurRad="38100" dist="38100" dir="2700000" algn="tl">
                    <a:srgbClr val="000000">
                      <a:alpha val="43137"/>
                    </a:srgbClr>
                  </a:outerShdw>
                </a:effectLst>
              </a:rPr>
              <a:t>Jesus = supreme</a:t>
            </a:r>
          </a:p>
        </p:txBody>
      </p:sp>
    </p:spTree>
    <p:extLst>
      <p:ext uri="{BB962C8B-B14F-4D97-AF65-F5344CB8AC3E}">
        <p14:creationId xmlns:p14="http://schemas.microsoft.com/office/powerpoint/2010/main" val="209943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1" y="-16588"/>
            <a:ext cx="12192000" cy="6871990"/>
          </a:xfrm>
          <a:prstGeom prst="rect">
            <a:avLst/>
          </a:prstGeom>
        </p:spPr>
      </p:pic>
      <p:sp>
        <p:nvSpPr>
          <p:cNvPr id="2" name="Title 1"/>
          <p:cNvSpPr>
            <a:spLocks noGrp="1"/>
          </p:cNvSpPr>
          <p:nvPr>
            <p:ph type="ctrTitle"/>
          </p:nvPr>
        </p:nvSpPr>
        <p:spPr>
          <a:xfrm>
            <a:off x="1524000" y="527140"/>
            <a:ext cx="9144000" cy="4907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ormAutofit fontScale="90000"/>
          </a:bodyPr>
          <a:lstStyle/>
          <a:p>
            <a:r>
              <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Even more help from my friends</a:t>
            </a:r>
          </a:p>
        </p:txBody>
      </p:sp>
      <p:sp>
        <p:nvSpPr>
          <p:cNvPr id="3" name="Subtitle 2"/>
          <p:cNvSpPr>
            <a:spLocks noGrp="1"/>
          </p:cNvSpPr>
          <p:nvPr>
            <p:ph type="subTitle" idx="1"/>
          </p:nvPr>
        </p:nvSpPr>
        <p:spPr>
          <a:xfrm>
            <a:off x="1524000" y="1017917"/>
            <a:ext cx="9144000" cy="3968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GB" sz="2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4:14-18</a:t>
            </a:r>
          </a:p>
          <a:p>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8150" y="1414732"/>
            <a:ext cx="11296650" cy="1077218"/>
          </a:xfrm>
          <a:prstGeom prst="rect">
            <a:avLst/>
          </a:prstGeom>
          <a:solidFill>
            <a:schemeClr val="bg1"/>
          </a:solidFill>
          <a:ln>
            <a:noFill/>
          </a:ln>
        </p:spPr>
        <p:txBody>
          <a:bodyPr wrap="square" rtlCol="0">
            <a:spAutoFit/>
          </a:bodyPr>
          <a:lstStyle/>
          <a:p>
            <a:pPr algn="ctr"/>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How many still write letters?</a:t>
            </a:r>
          </a:p>
          <a:p>
            <a:pPr algn="ctr"/>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Different structures</a:t>
            </a:r>
          </a:p>
        </p:txBody>
      </p:sp>
      <p:sp>
        <p:nvSpPr>
          <p:cNvPr id="5" name="TextBox 4"/>
          <p:cNvSpPr txBox="1"/>
          <p:nvPr/>
        </p:nvSpPr>
        <p:spPr>
          <a:xfrm>
            <a:off x="438150" y="2491950"/>
            <a:ext cx="11296650" cy="2246769"/>
          </a:xfrm>
          <a:prstGeom prst="rect">
            <a:avLst/>
          </a:prstGeom>
          <a:blipFill>
            <a:blip r:embed="rId4"/>
            <a:tile tx="0" ty="0" sx="100000" sy="100000" flip="none" algn="tl"/>
          </a:blipFill>
        </p:spPr>
        <p:txBody>
          <a:bodyPr wrap="square" rtlCol="0">
            <a:spAutoFit/>
          </a:bodyPr>
          <a:lstStyle/>
          <a:p>
            <a:r>
              <a:rPr lang="en-GB" sz="2800" b="1" dirty="0">
                <a:ln>
                  <a:solidFill>
                    <a:schemeClr val="tx1"/>
                  </a:solidFill>
                </a:ln>
                <a:solidFill>
                  <a:srgbClr val="002060"/>
                </a:solidFill>
                <a:latin typeface="Tahoma" panose="020B0604030504040204" pitchFamily="34" charset="0"/>
                <a:ea typeface="Tahoma" panose="020B0604030504040204" pitchFamily="34" charset="0"/>
                <a:cs typeface="Tahoma" panose="020B0604030504040204" pitchFamily="34" charset="0"/>
              </a:rPr>
              <a:t>Official business letter French:</a:t>
            </a:r>
          </a:p>
          <a:p>
            <a:r>
              <a:rPr lang="en-GB" sz="2800" b="1" i="1" dirty="0">
                <a:latin typeface="Tahoma" panose="020B0604030504040204" pitchFamily="34" charset="0"/>
                <a:ea typeface="Tahoma" panose="020B0604030504040204" pitchFamily="34" charset="0"/>
                <a:cs typeface="Tahoma" panose="020B0604030504040204" pitchFamily="34" charset="0"/>
              </a:rPr>
              <a:t>“</a:t>
            </a:r>
            <a:r>
              <a:rPr lang="fr-FR" sz="2800" b="1" i="1" dirty="0">
                <a:latin typeface="Tahoma" panose="020B0604030504040204" pitchFamily="34" charset="0"/>
                <a:ea typeface="Tahoma" panose="020B0604030504040204" pitchFamily="34" charset="0"/>
                <a:cs typeface="Tahoma" panose="020B0604030504040204" pitchFamily="34" charset="0"/>
              </a:rPr>
              <a:t>Veuillez agréer, Monsieur/Madame, l’expression de mes sentiments distingués”</a:t>
            </a:r>
          </a:p>
          <a:p>
            <a:r>
              <a:rPr lang="en-GB" sz="2800" b="1" dirty="0">
                <a:ln>
                  <a:solidFill>
                    <a:schemeClr val="tx1"/>
                  </a:solidFill>
                </a:ln>
                <a:solidFill>
                  <a:srgbClr val="002060"/>
                </a:solidFill>
                <a:latin typeface="Tahoma" panose="020B0604030504040204" pitchFamily="34" charset="0"/>
                <a:ea typeface="Tahoma" panose="020B0604030504040204" pitchFamily="34" charset="0"/>
                <a:cs typeface="Tahoma" panose="020B0604030504040204" pitchFamily="34" charset="0"/>
              </a:rPr>
              <a:t>Official business letter in English:</a:t>
            </a:r>
          </a:p>
          <a:p>
            <a:r>
              <a:rPr lang="en-GB" sz="2800" b="1" i="1" dirty="0">
                <a:latin typeface="Tahoma" panose="020B0604030504040204" pitchFamily="34" charset="0"/>
                <a:ea typeface="Tahoma" panose="020B0604030504040204" pitchFamily="34" charset="0"/>
                <a:cs typeface="Tahoma" panose="020B0604030504040204" pitchFamily="34" charset="0"/>
              </a:rPr>
              <a:t>“Yours faithfully”</a:t>
            </a:r>
          </a:p>
        </p:txBody>
      </p:sp>
    </p:spTree>
    <p:extLst>
      <p:ext uri="{BB962C8B-B14F-4D97-AF65-F5344CB8AC3E}">
        <p14:creationId xmlns:p14="http://schemas.microsoft.com/office/powerpoint/2010/main" val="227585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1" y="-16588"/>
            <a:ext cx="12192000" cy="6871990"/>
          </a:xfrm>
          <a:prstGeom prst="rect">
            <a:avLst/>
          </a:prstGeom>
        </p:spPr>
      </p:pic>
      <p:sp>
        <p:nvSpPr>
          <p:cNvPr id="2" name="Title 1"/>
          <p:cNvSpPr>
            <a:spLocks noGrp="1"/>
          </p:cNvSpPr>
          <p:nvPr>
            <p:ph type="ctrTitle"/>
          </p:nvPr>
        </p:nvSpPr>
        <p:spPr>
          <a:xfrm>
            <a:off x="1524000" y="527140"/>
            <a:ext cx="9144000" cy="4907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ormAutofit fontScale="90000"/>
          </a:bodyPr>
          <a:lstStyle/>
          <a:p>
            <a:r>
              <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Even more help from friends</a:t>
            </a:r>
          </a:p>
        </p:txBody>
      </p:sp>
      <p:sp>
        <p:nvSpPr>
          <p:cNvPr id="3" name="Subtitle 2"/>
          <p:cNvSpPr>
            <a:spLocks noGrp="1"/>
          </p:cNvSpPr>
          <p:nvPr>
            <p:ph type="subTitle" idx="1"/>
          </p:nvPr>
        </p:nvSpPr>
        <p:spPr>
          <a:xfrm>
            <a:off x="1524000" y="1017917"/>
            <a:ext cx="9144000" cy="3968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GB" sz="2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4:14-18</a:t>
            </a:r>
          </a:p>
          <a:p>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8150" y="1414732"/>
            <a:ext cx="11296650" cy="1938992"/>
          </a:xfrm>
          <a:prstGeom prst="rect">
            <a:avLst/>
          </a:prstGeom>
          <a:solidFill>
            <a:schemeClr val="bg1"/>
          </a:solidFill>
        </p:spPr>
        <p:txBody>
          <a:bodyPr wrap="square" rtlCol="0">
            <a:spAutoFit/>
          </a:bodyPr>
          <a:lstStyle/>
          <a:p>
            <a:pPr marL="514350" indent="-514350">
              <a:buAutoNum type="arabicPeriod"/>
            </a:pPr>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cross ethnic, social and gender divide</a:t>
            </a:r>
          </a:p>
          <a:p>
            <a:pPr marL="514350" indent="-514350">
              <a:buAutoNum type="arabicPeriod"/>
            </a:pPr>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involve encouragement – Archippus</a:t>
            </a:r>
          </a:p>
          <a:p>
            <a:pPr marL="514350" indent="-514350">
              <a:buAutoNum type="arabicPeriod"/>
            </a:pPr>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involve discouragements – Demas</a:t>
            </a:r>
          </a:p>
          <a:p>
            <a:r>
              <a:rPr lang="en-GB" sz="3200" b="1" dirty="0">
                <a:ln>
                  <a:solidFill>
                    <a:schemeClr val="tx1"/>
                  </a:solidFill>
                </a:ln>
                <a:solidFill>
                  <a:srgbClr val="00206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Lessons to be learned:</a:t>
            </a:r>
          </a:p>
        </p:txBody>
      </p:sp>
      <p:sp>
        <p:nvSpPr>
          <p:cNvPr id="5" name="TextBox 4"/>
          <p:cNvSpPr txBox="1"/>
          <p:nvPr/>
        </p:nvSpPr>
        <p:spPr>
          <a:xfrm>
            <a:off x="438150" y="3353724"/>
            <a:ext cx="11296650" cy="156966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shape">
              <a:fillToRect l="50000" t="50000" r="50000" b="50000"/>
            </a:path>
          </a:gradFill>
        </p:spPr>
        <p:txBody>
          <a:bodyPr wrap="square" rtlCol="0">
            <a:spAutoFit/>
          </a:bodyPr>
          <a:lstStyle/>
          <a:p>
            <a:pPr algn="ctr"/>
            <a:r>
              <a:rPr lang="en-GB" sz="24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Understanding friendships deepens our relationship with Christ</a:t>
            </a:r>
          </a:p>
          <a:p>
            <a:r>
              <a:rPr lang="en-GB" sz="2400" b="1" i="1"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"I no longer call you servants, because a servant does not know his master's business. Instead, I have called you friends, for everything that I learned from my Father I have made known to you." </a:t>
            </a:r>
            <a:r>
              <a:rPr lang="en-GB" sz="2400" b="1"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(John 15:15)</a:t>
            </a:r>
            <a:endParaRPr lang="en-GB" sz="2400" b="1"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Explosion 2 7"/>
          <p:cNvSpPr/>
          <p:nvPr/>
        </p:nvSpPr>
        <p:spPr>
          <a:xfrm>
            <a:off x="2771776" y="3492222"/>
            <a:ext cx="6829424" cy="1138773"/>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9" name="TextBox 8"/>
          <p:cNvSpPr txBox="1"/>
          <p:nvPr/>
        </p:nvSpPr>
        <p:spPr>
          <a:xfrm>
            <a:off x="4462462" y="3750539"/>
            <a:ext cx="3267075" cy="646331"/>
          </a:xfrm>
          <a:prstGeom prst="rect">
            <a:avLst/>
          </a:prstGeom>
          <a:noFill/>
        </p:spPr>
        <p:txBody>
          <a:bodyPr wrap="square" rtlCol="0">
            <a:spAutoFit/>
          </a:bodyPr>
          <a:lstStyle/>
          <a:p>
            <a:pPr algn="ctr"/>
            <a:r>
              <a:rPr lang="en-GB" sz="3600" b="1" dirty="0">
                <a:ln>
                  <a:solidFill>
                    <a:schemeClr val="accent1">
                      <a:shade val="50000"/>
                    </a:schemeClr>
                  </a:solidFill>
                </a:ln>
                <a:solidFill>
                  <a:srgbClr val="FF0000"/>
                </a:solidFill>
                <a:effectLst>
                  <a:outerShdw blurRad="38100" dist="38100" dir="2700000" algn="tl">
                    <a:srgbClr val="000000">
                      <a:alpha val="43137"/>
                    </a:srgbClr>
                  </a:outerShdw>
                </a:effectLst>
              </a:rPr>
              <a:t>IMPLICATIONS?</a:t>
            </a:r>
          </a:p>
        </p:txBody>
      </p:sp>
      <p:sp>
        <p:nvSpPr>
          <p:cNvPr id="6" name="TextBox 5"/>
          <p:cNvSpPr txBox="1"/>
          <p:nvPr/>
        </p:nvSpPr>
        <p:spPr>
          <a:xfrm>
            <a:off x="438150" y="4923384"/>
            <a:ext cx="11296650" cy="1323439"/>
          </a:xfrm>
          <a:prstGeom prst="rect">
            <a:avLst/>
          </a:prstGeom>
          <a:solidFill>
            <a:schemeClr val="bg1"/>
          </a:solidFill>
        </p:spPr>
        <p:txBody>
          <a:bodyPr wrap="square" rtlCol="0">
            <a:spAutoFit/>
          </a:bodyPr>
          <a:lstStyle/>
          <a:p>
            <a:pPr marL="457200" indent="-457200">
              <a:buFont typeface="Arial" panose="020B0604020202020204" pitchFamily="34" charset="0"/>
              <a:buChar char="•"/>
            </a:pPr>
            <a:r>
              <a:rPr lang="en-GB" sz="2400" b="1" dirty="0">
                <a:ln>
                  <a:solidFill>
                    <a:schemeClr val="tx1"/>
                  </a:solidFill>
                </a:ln>
                <a:solidFill>
                  <a:srgbClr val="7030A0"/>
                </a:solidFill>
                <a:effectLst>
                  <a:outerShdw blurRad="38100" dist="38100" dir="2700000" algn="tl">
                    <a:srgbClr val="000000">
                      <a:alpha val="43137"/>
                    </a:srgbClr>
                  </a:outerShdw>
                </a:effectLst>
              </a:rPr>
              <a:t>Pure grace</a:t>
            </a:r>
          </a:p>
          <a:p>
            <a:pPr marL="457200" indent="-457200">
              <a:buFont typeface="Arial" panose="020B0604020202020204" pitchFamily="34" charset="0"/>
              <a:buChar char="•"/>
            </a:pPr>
            <a:r>
              <a:rPr lang="en-GB" sz="2400" b="1" dirty="0">
                <a:ln>
                  <a:solidFill>
                    <a:schemeClr val="tx1"/>
                  </a:solidFill>
                </a:ln>
                <a:solidFill>
                  <a:srgbClr val="7030A0"/>
                </a:solidFill>
                <a:effectLst>
                  <a:outerShdw blurRad="38100" dist="38100" dir="2700000" algn="tl">
                    <a:srgbClr val="000000">
                      <a:alpha val="43137"/>
                    </a:srgbClr>
                  </a:outerShdw>
                </a:effectLst>
              </a:rPr>
              <a:t>Jesus = supreme</a:t>
            </a:r>
          </a:p>
          <a:p>
            <a:pPr marL="457200" indent="-457200">
              <a:buFont typeface="Arial" panose="020B0604020202020204" pitchFamily="34" charset="0"/>
              <a:buChar char="•"/>
            </a:pPr>
            <a:r>
              <a:rPr lang="en-GB" sz="3200" b="1" dirty="0">
                <a:ln>
                  <a:solidFill>
                    <a:schemeClr val="tx1"/>
                  </a:solidFill>
                </a:ln>
                <a:solidFill>
                  <a:srgbClr val="7030A0"/>
                </a:solidFill>
                <a:effectLst>
                  <a:outerShdw blurRad="38100" dist="38100" dir="2700000" algn="tl">
                    <a:srgbClr val="000000">
                      <a:alpha val="43137"/>
                    </a:srgbClr>
                  </a:outerShdw>
                </a:effectLst>
              </a:rPr>
              <a:t>Where do we stand?</a:t>
            </a:r>
          </a:p>
        </p:txBody>
      </p:sp>
    </p:spTree>
    <p:extLst>
      <p:ext uri="{BB962C8B-B14F-4D97-AF65-F5344CB8AC3E}">
        <p14:creationId xmlns:p14="http://schemas.microsoft.com/office/powerpoint/2010/main" val="188388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1" y="-16588"/>
            <a:ext cx="12192000" cy="6871990"/>
          </a:xfrm>
          <a:prstGeom prst="rect">
            <a:avLst/>
          </a:prstGeom>
        </p:spPr>
      </p:pic>
      <p:sp>
        <p:nvSpPr>
          <p:cNvPr id="2" name="Title 1"/>
          <p:cNvSpPr>
            <a:spLocks noGrp="1"/>
          </p:cNvSpPr>
          <p:nvPr>
            <p:ph type="ctrTitle"/>
          </p:nvPr>
        </p:nvSpPr>
        <p:spPr>
          <a:xfrm>
            <a:off x="1524000" y="527140"/>
            <a:ext cx="9144000" cy="4907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ormAutofit fontScale="90000"/>
          </a:bodyPr>
          <a:lstStyle/>
          <a:p>
            <a:r>
              <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Even more help from friends</a:t>
            </a:r>
          </a:p>
        </p:txBody>
      </p:sp>
      <p:sp>
        <p:nvSpPr>
          <p:cNvPr id="3" name="Subtitle 2"/>
          <p:cNvSpPr>
            <a:spLocks noGrp="1"/>
          </p:cNvSpPr>
          <p:nvPr>
            <p:ph type="subTitle" idx="1"/>
          </p:nvPr>
        </p:nvSpPr>
        <p:spPr>
          <a:xfrm>
            <a:off x="1524000" y="1017917"/>
            <a:ext cx="9144000" cy="3968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GB" sz="2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4:14-18</a:t>
            </a:r>
          </a:p>
          <a:p>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8150" y="1414732"/>
            <a:ext cx="11296650" cy="1938992"/>
          </a:xfrm>
          <a:prstGeom prst="rect">
            <a:avLst/>
          </a:prstGeom>
          <a:solidFill>
            <a:schemeClr val="bg1"/>
          </a:solidFill>
        </p:spPr>
        <p:txBody>
          <a:bodyPr wrap="square" rtlCol="0">
            <a:spAutoFit/>
          </a:bodyPr>
          <a:lstStyle/>
          <a:p>
            <a:pPr marL="514350" indent="-514350">
              <a:buAutoNum type="arabicPeriod"/>
            </a:pPr>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cross ethnic, social and gender divide</a:t>
            </a:r>
          </a:p>
          <a:p>
            <a:pPr marL="514350" indent="-514350">
              <a:buAutoNum type="arabicPeriod"/>
            </a:pPr>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involve encouragement – Archippus</a:t>
            </a:r>
          </a:p>
          <a:p>
            <a:pPr marL="514350" indent="-514350">
              <a:buAutoNum type="arabicPeriod"/>
            </a:pPr>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involve discouragements – Demas</a:t>
            </a:r>
          </a:p>
          <a:p>
            <a:r>
              <a:rPr lang="en-GB" sz="3200" b="1" dirty="0">
                <a:ln>
                  <a:solidFill>
                    <a:schemeClr val="tx1"/>
                  </a:solidFill>
                </a:ln>
                <a:solidFill>
                  <a:srgbClr val="00206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Lessons to be learned:</a:t>
            </a:r>
          </a:p>
        </p:txBody>
      </p:sp>
      <p:sp>
        <p:nvSpPr>
          <p:cNvPr id="5" name="TextBox 4"/>
          <p:cNvSpPr txBox="1"/>
          <p:nvPr/>
        </p:nvSpPr>
        <p:spPr>
          <a:xfrm>
            <a:off x="438150" y="3353724"/>
            <a:ext cx="11296650" cy="156966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shape">
              <a:fillToRect l="50000" t="50000" r="50000" b="50000"/>
            </a:path>
          </a:gradFill>
        </p:spPr>
        <p:txBody>
          <a:bodyPr wrap="square" rtlCol="0">
            <a:spAutoFit/>
          </a:bodyPr>
          <a:lstStyle/>
          <a:p>
            <a:pPr algn="ctr"/>
            <a:r>
              <a:rPr lang="en-GB" sz="24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Understanding friendships deepens our relationship with Christ</a:t>
            </a:r>
          </a:p>
          <a:p>
            <a:r>
              <a:rPr lang="en-GB" sz="2400" b="1" i="1"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"I no longer call you servants, because a servant does not know his master's business. Instead, I have called you friends, for everything that I learned from my Father I have made known to you." </a:t>
            </a:r>
            <a:r>
              <a:rPr lang="en-GB" sz="2400" b="1"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(John 15:15)</a:t>
            </a:r>
            <a:endParaRPr lang="en-GB" sz="2400" b="1"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Explosion 2 7"/>
          <p:cNvSpPr/>
          <p:nvPr/>
        </p:nvSpPr>
        <p:spPr>
          <a:xfrm>
            <a:off x="2771776" y="3492222"/>
            <a:ext cx="6829424" cy="1138773"/>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9" name="TextBox 8"/>
          <p:cNvSpPr txBox="1"/>
          <p:nvPr/>
        </p:nvSpPr>
        <p:spPr>
          <a:xfrm>
            <a:off x="4462462" y="3750539"/>
            <a:ext cx="3267075" cy="646331"/>
          </a:xfrm>
          <a:prstGeom prst="rect">
            <a:avLst/>
          </a:prstGeom>
          <a:noFill/>
        </p:spPr>
        <p:txBody>
          <a:bodyPr wrap="square" rtlCol="0">
            <a:spAutoFit/>
          </a:bodyPr>
          <a:lstStyle/>
          <a:p>
            <a:pPr algn="ctr"/>
            <a:r>
              <a:rPr lang="en-GB" sz="3600" b="1" dirty="0">
                <a:ln>
                  <a:solidFill>
                    <a:schemeClr val="accent1">
                      <a:shade val="50000"/>
                    </a:schemeClr>
                  </a:solidFill>
                </a:ln>
                <a:solidFill>
                  <a:srgbClr val="FF0000"/>
                </a:solidFill>
                <a:effectLst>
                  <a:outerShdw blurRad="38100" dist="38100" dir="2700000" algn="tl">
                    <a:srgbClr val="000000">
                      <a:alpha val="43137"/>
                    </a:srgbClr>
                  </a:outerShdw>
                </a:effectLst>
              </a:rPr>
              <a:t>IMPLICATIONS?</a:t>
            </a:r>
          </a:p>
        </p:txBody>
      </p:sp>
      <p:sp>
        <p:nvSpPr>
          <p:cNvPr id="6" name="TextBox 5"/>
          <p:cNvSpPr txBox="1"/>
          <p:nvPr/>
        </p:nvSpPr>
        <p:spPr>
          <a:xfrm>
            <a:off x="438150" y="4923384"/>
            <a:ext cx="11296650" cy="1323439"/>
          </a:xfrm>
          <a:prstGeom prst="rect">
            <a:avLst/>
          </a:prstGeom>
          <a:solidFill>
            <a:schemeClr val="bg1"/>
          </a:solidFill>
        </p:spPr>
        <p:txBody>
          <a:bodyPr wrap="square" rtlCol="0">
            <a:spAutoFit/>
          </a:bodyPr>
          <a:lstStyle/>
          <a:p>
            <a:pPr marL="457200" indent="-457200">
              <a:buFont typeface="Arial" panose="020B0604020202020204" pitchFamily="34" charset="0"/>
              <a:buChar char="•"/>
            </a:pPr>
            <a:r>
              <a:rPr lang="en-GB" sz="2400" b="1" dirty="0">
                <a:ln>
                  <a:solidFill>
                    <a:schemeClr val="tx1"/>
                  </a:solidFill>
                </a:ln>
                <a:solidFill>
                  <a:srgbClr val="7030A0"/>
                </a:solidFill>
                <a:effectLst>
                  <a:outerShdw blurRad="38100" dist="38100" dir="2700000" algn="tl">
                    <a:srgbClr val="000000">
                      <a:alpha val="43137"/>
                    </a:srgbClr>
                  </a:outerShdw>
                </a:effectLst>
              </a:rPr>
              <a:t>Pure grace</a:t>
            </a:r>
          </a:p>
          <a:p>
            <a:pPr marL="457200" indent="-457200">
              <a:buFont typeface="Arial" panose="020B0604020202020204" pitchFamily="34" charset="0"/>
              <a:buChar char="•"/>
            </a:pPr>
            <a:r>
              <a:rPr lang="en-GB" sz="2400" b="1" dirty="0">
                <a:ln>
                  <a:solidFill>
                    <a:schemeClr val="tx1"/>
                  </a:solidFill>
                </a:ln>
                <a:solidFill>
                  <a:srgbClr val="7030A0"/>
                </a:solidFill>
                <a:effectLst>
                  <a:outerShdw blurRad="38100" dist="38100" dir="2700000" algn="tl">
                    <a:srgbClr val="000000">
                      <a:alpha val="43137"/>
                    </a:srgbClr>
                  </a:outerShdw>
                </a:effectLst>
              </a:rPr>
              <a:t>Jesus = supreme</a:t>
            </a:r>
          </a:p>
          <a:p>
            <a:pPr marL="457200" indent="-457200">
              <a:buFont typeface="Arial" panose="020B0604020202020204" pitchFamily="34" charset="0"/>
              <a:buChar char="•"/>
            </a:pPr>
            <a:r>
              <a:rPr lang="en-GB" sz="3200" b="1" dirty="0">
                <a:ln>
                  <a:solidFill>
                    <a:schemeClr val="tx1"/>
                  </a:solidFill>
                </a:ln>
                <a:solidFill>
                  <a:srgbClr val="7030A0"/>
                </a:solidFill>
                <a:effectLst>
                  <a:outerShdw blurRad="38100" dist="38100" dir="2700000" algn="tl">
                    <a:srgbClr val="000000">
                      <a:alpha val="43137"/>
                    </a:srgbClr>
                  </a:outerShdw>
                </a:effectLst>
              </a:rPr>
              <a:t>Where do we stand?</a:t>
            </a:r>
          </a:p>
        </p:txBody>
      </p:sp>
      <p:sp>
        <p:nvSpPr>
          <p:cNvPr id="10" name="TextBox 9"/>
          <p:cNvSpPr txBox="1"/>
          <p:nvPr/>
        </p:nvSpPr>
        <p:spPr>
          <a:xfrm>
            <a:off x="5410199" y="5095875"/>
            <a:ext cx="6200775" cy="830997"/>
          </a:xfrm>
          <a:prstGeom prst="rect">
            <a:avLst/>
          </a:prstGeom>
          <a:noFill/>
        </p:spPr>
        <p:txBody>
          <a:bodyPr wrap="square" rtlCol="0">
            <a:spAutoFit/>
          </a:bodyPr>
          <a:lstStyle/>
          <a:p>
            <a:r>
              <a:rPr lang="en-GB" sz="2400" b="1" i="1" dirty="0">
                <a:ln>
                  <a:solidFill>
                    <a:schemeClr val="tx1"/>
                  </a:solidFill>
                </a:ln>
                <a:solidFill>
                  <a:srgbClr val="FF0000"/>
                </a:solidFill>
                <a:effectLst>
                  <a:glow rad="63500">
                    <a:srgbClr val="FFFF0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“See to it that you complete the work you have been given Archippus”</a:t>
            </a:r>
          </a:p>
        </p:txBody>
      </p:sp>
    </p:spTree>
    <p:extLst>
      <p:ext uri="{BB962C8B-B14F-4D97-AF65-F5344CB8AC3E}">
        <p14:creationId xmlns:p14="http://schemas.microsoft.com/office/powerpoint/2010/main" val="1613402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1" y="-16588"/>
            <a:ext cx="12192000" cy="6871990"/>
          </a:xfrm>
          <a:prstGeom prst="rect">
            <a:avLst/>
          </a:prstGeom>
        </p:spPr>
      </p:pic>
      <p:sp>
        <p:nvSpPr>
          <p:cNvPr id="2" name="Title 1"/>
          <p:cNvSpPr>
            <a:spLocks noGrp="1"/>
          </p:cNvSpPr>
          <p:nvPr>
            <p:ph type="ctrTitle"/>
          </p:nvPr>
        </p:nvSpPr>
        <p:spPr>
          <a:xfrm>
            <a:off x="1524000" y="527140"/>
            <a:ext cx="9144000" cy="4907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ormAutofit fontScale="90000"/>
          </a:bodyPr>
          <a:lstStyle/>
          <a:p>
            <a:r>
              <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Even more help from friends</a:t>
            </a:r>
          </a:p>
        </p:txBody>
      </p:sp>
      <p:sp>
        <p:nvSpPr>
          <p:cNvPr id="3" name="Subtitle 2"/>
          <p:cNvSpPr>
            <a:spLocks noGrp="1"/>
          </p:cNvSpPr>
          <p:nvPr>
            <p:ph type="subTitle" idx="1"/>
          </p:nvPr>
        </p:nvSpPr>
        <p:spPr>
          <a:xfrm>
            <a:off x="1524000" y="1017917"/>
            <a:ext cx="9144000" cy="3968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GB" sz="2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4:14-18</a:t>
            </a:r>
          </a:p>
          <a:p>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8150" y="1414732"/>
            <a:ext cx="11296650" cy="1938992"/>
          </a:xfrm>
          <a:prstGeom prst="rect">
            <a:avLst/>
          </a:prstGeom>
          <a:solidFill>
            <a:schemeClr val="bg1"/>
          </a:solidFill>
        </p:spPr>
        <p:txBody>
          <a:bodyPr wrap="square" rtlCol="0">
            <a:spAutoFit/>
          </a:bodyPr>
          <a:lstStyle/>
          <a:p>
            <a:pPr marL="514350" indent="-514350">
              <a:buAutoNum type="arabicPeriod"/>
            </a:pPr>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cross ethnic, social and gender divide</a:t>
            </a:r>
          </a:p>
          <a:p>
            <a:pPr marL="514350" indent="-514350">
              <a:buAutoNum type="arabicPeriod"/>
            </a:pPr>
            <a:r>
              <a:rPr lang="en-GB" sz="28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involve encouragement – Archippus</a:t>
            </a:r>
          </a:p>
          <a:p>
            <a:pPr marL="514350" indent="-514350">
              <a:buAutoNum type="arabicPeriod"/>
            </a:pPr>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Friendships involve discouragements – Demas</a:t>
            </a:r>
          </a:p>
          <a:p>
            <a:r>
              <a:rPr lang="en-GB" sz="3200" b="1" dirty="0">
                <a:ln>
                  <a:solidFill>
                    <a:schemeClr val="tx1"/>
                  </a:solidFill>
                </a:ln>
                <a:solidFill>
                  <a:srgbClr val="00206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Lessons to be learned:</a:t>
            </a:r>
          </a:p>
        </p:txBody>
      </p:sp>
      <p:sp>
        <p:nvSpPr>
          <p:cNvPr id="5" name="TextBox 4"/>
          <p:cNvSpPr txBox="1"/>
          <p:nvPr/>
        </p:nvSpPr>
        <p:spPr>
          <a:xfrm>
            <a:off x="438150" y="3353724"/>
            <a:ext cx="11296650" cy="156966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shape">
              <a:fillToRect l="50000" t="50000" r="50000" b="50000"/>
            </a:path>
          </a:gradFill>
        </p:spPr>
        <p:txBody>
          <a:bodyPr wrap="square" rtlCol="0">
            <a:spAutoFit/>
          </a:bodyPr>
          <a:lstStyle/>
          <a:p>
            <a:pPr algn="ctr"/>
            <a:r>
              <a:rPr lang="en-GB" sz="24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Understanding friendships deepens our relationship with Christ</a:t>
            </a:r>
          </a:p>
          <a:p>
            <a:r>
              <a:rPr lang="en-GB" sz="2400" b="1" i="1"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"I no longer call you servants, because a servant does not know his master's business. Instead, I have called you friends, for everything that I learned from my Father I have made known to you." </a:t>
            </a:r>
            <a:r>
              <a:rPr lang="en-GB" sz="2400" b="1" dirty="0">
                <a:ln>
                  <a:solidFill>
                    <a:schemeClr val="tx1"/>
                  </a:solidFill>
                </a:ln>
                <a:solidFill>
                  <a:srgbClr val="FF0000"/>
                </a:solidFill>
                <a:effectLst>
                  <a:glow rad="63500">
                    <a:srgbClr val="FFFF00"/>
                  </a:glow>
                </a:effectLst>
                <a:latin typeface="Tahoma" panose="020B0604030504040204" pitchFamily="34" charset="0"/>
                <a:ea typeface="Tahoma" panose="020B0604030504040204" pitchFamily="34" charset="0"/>
                <a:cs typeface="Tahoma" panose="020B0604030504040204" pitchFamily="34" charset="0"/>
              </a:rPr>
              <a:t>(John 15:15)</a:t>
            </a:r>
            <a:endParaRPr lang="en-GB" sz="2400" b="1"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Explosion 2 7"/>
          <p:cNvSpPr/>
          <p:nvPr/>
        </p:nvSpPr>
        <p:spPr>
          <a:xfrm>
            <a:off x="2771776" y="3492222"/>
            <a:ext cx="6829424" cy="1138773"/>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9" name="TextBox 8"/>
          <p:cNvSpPr txBox="1"/>
          <p:nvPr/>
        </p:nvSpPr>
        <p:spPr>
          <a:xfrm>
            <a:off x="4462462" y="3750539"/>
            <a:ext cx="3267075" cy="646331"/>
          </a:xfrm>
          <a:prstGeom prst="rect">
            <a:avLst/>
          </a:prstGeom>
          <a:noFill/>
        </p:spPr>
        <p:txBody>
          <a:bodyPr wrap="square" rtlCol="0">
            <a:spAutoFit/>
          </a:bodyPr>
          <a:lstStyle/>
          <a:p>
            <a:pPr algn="ctr"/>
            <a:r>
              <a:rPr lang="en-GB" sz="3600" b="1" dirty="0">
                <a:ln>
                  <a:solidFill>
                    <a:schemeClr val="accent1">
                      <a:shade val="50000"/>
                    </a:schemeClr>
                  </a:solidFill>
                </a:ln>
                <a:solidFill>
                  <a:srgbClr val="FF0000"/>
                </a:solidFill>
                <a:effectLst>
                  <a:outerShdw blurRad="38100" dist="38100" dir="2700000" algn="tl">
                    <a:srgbClr val="000000">
                      <a:alpha val="43137"/>
                    </a:srgbClr>
                  </a:outerShdw>
                </a:effectLst>
              </a:rPr>
              <a:t>IMPLICATIONS?</a:t>
            </a:r>
          </a:p>
        </p:txBody>
      </p:sp>
      <p:sp>
        <p:nvSpPr>
          <p:cNvPr id="6" name="TextBox 5"/>
          <p:cNvSpPr txBox="1"/>
          <p:nvPr/>
        </p:nvSpPr>
        <p:spPr>
          <a:xfrm>
            <a:off x="438150" y="4923384"/>
            <a:ext cx="11296650" cy="1323439"/>
          </a:xfrm>
          <a:prstGeom prst="rect">
            <a:avLst/>
          </a:prstGeom>
          <a:solidFill>
            <a:schemeClr val="bg1"/>
          </a:solidFill>
        </p:spPr>
        <p:txBody>
          <a:bodyPr wrap="square" rtlCol="0">
            <a:spAutoFit/>
          </a:bodyPr>
          <a:lstStyle/>
          <a:p>
            <a:pPr marL="457200" indent="-457200">
              <a:buFont typeface="Arial" panose="020B0604020202020204" pitchFamily="34" charset="0"/>
              <a:buChar char="•"/>
            </a:pPr>
            <a:r>
              <a:rPr lang="en-GB" sz="2400" b="1" dirty="0">
                <a:ln>
                  <a:solidFill>
                    <a:schemeClr val="tx1"/>
                  </a:solidFill>
                </a:ln>
                <a:solidFill>
                  <a:srgbClr val="7030A0"/>
                </a:solidFill>
                <a:effectLst>
                  <a:outerShdw blurRad="38100" dist="38100" dir="2700000" algn="tl">
                    <a:srgbClr val="000000">
                      <a:alpha val="43137"/>
                    </a:srgbClr>
                  </a:outerShdw>
                </a:effectLst>
              </a:rPr>
              <a:t>Pure grace</a:t>
            </a:r>
          </a:p>
          <a:p>
            <a:pPr marL="457200" indent="-457200">
              <a:buFont typeface="Arial" panose="020B0604020202020204" pitchFamily="34" charset="0"/>
              <a:buChar char="•"/>
            </a:pPr>
            <a:r>
              <a:rPr lang="en-GB" sz="2400" b="1" dirty="0">
                <a:ln>
                  <a:solidFill>
                    <a:schemeClr val="tx1"/>
                  </a:solidFill>
                </a:ln>
                <a:solidFill>
                  <a:srgbClr val="7030A0"/>
                </a:solidFill>
                <a:effectLst>
                  <a:outerShdw blurRad="38100" dist="38100" dir="2700000" algn="tl">
                    <a:srgbClr val="000000">
                      <a:alpha val="43137"/>
                    </a:srgbClr>
                  </a:outerShdw>
                </a:effectLst>
              </a:rPr>
              <a:t>Jesus = supreme</a:t>
            </a:r>
          </a:p>
          <a:p>
            <a:pPr marL="457200" indent="-457200">
              <a:buFont typeface="Arial" panose="020B0604020202020204" pitchFamily="34" charset="0"/>
              <a:buChar char="•"/>
            </a:pPr>
            <a:r>
              <a:rPr lang="en-GB" sz="3200" b="1" dirty="0">
                <a:ln>
                  <a:solidFill>
                    <a:schemeClr val="tx1"/>
                  </a:solidFill>
                </a:ln>
                <a:solidFill>
                  <a:srgbClr val="7030A0"/>
                </a:solidFill>
                <a:effectLst>
                  <a:outerShdw blurRad="38100" dist="38100" dir="2700000" algn="tl">
                    <a:srgbClr val="000000">
                      <a:alpha val="43137"/>
                    </a:srgbClr>
                  </a:outerShdw>
                </a:effectLst>
              </a:rPr>
              <a:t>Where do we stand?</a:t>
            </a:r>
          </a:p>
        </p:txBody>
      </p:sp>
      <p:sp>
        <p:nvSpPr>
          <p:cNvPr id="10" name="TextBox 9"/>
          <p:cNvSpPr txBox="1"/>
          <p:nvPr/>
        </p:nvSpPr>
        <p:spPr>
          <a:xfrm>
            <a:off x="5410199" y="5095875"/>
            <a:ext cx="6200775" cy="830997"/>
          </a:xfrm>
          <a:prstGeom prst="rect">
            <a:avLst/>
          </a:prstGeom>
          <a:noFill/>
        </p:spPr>
        <p:txBody>
          <a:bodyPr wrap="square" rtlCol="0">
            <a:spAutoFit/>
          </a:bodyPr>
          <a:lstStyle/>
          <a:p>
            <a:r>
              <a:rPr lang="en-GB" sz="2400" b="1" i="1" dirty="0">
                <a:ln>
                  <a:solidFill>
                    <a:schemeClr val="tx1"/>
                  </a:solidFill>
                </a:ln>
                <a:solidFill>
                  <a:srgbClr val="FF0000"/>
                </a:solidFill>
                <a:effectLst>
                  <a:glow rad="63500">
                    <a:srgbClr val="FFFF0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“See to it that you complete the work you have been given Archippus”</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0137" y="-9593"/>
            <a:ext cx="2561862" cy="6858000"/>
          </a:xfrm>
          <a:prstGeom prst="rect">
            <a:avLst/>
          </a:prstGeom>
        </p:spPr>
      </p:pic>
    </p:spTree>
    <p:extLst>
      <p:ext uri="{BB962C8B-B14F-4D97-AF65-F5344CB8AC3E}">
        <p14:creationId xmlns:p14="http://schemas.microsoft.com/office/powerpoint/2010/main" val="211719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1" y="-16588"/>
            <a:ext cx="12192000" cy="6871990"/>
          </a:xfrm>
          <a:prstGeom prst="rect">
            <a:avLst/>
          </a:prstGeom>
        </p:spPr>
      </p:pic>
      <p:sp>
        <p:nvSpPr>
          <p:cNvPr id="2" name="Title 1"/>
          <p:cNvSpPr>
            <a:spLocks noGrp="1"/>
          </p:cNvSpPr>
          <p:nvPr>
            <p:ph type="ctrTitle"/>
          </p:nvPr>
        </p:nvSpPr>
        <p:spPr>
          <a:xfrm>
            <a:off x="1524000" y="527140"/>
            <a:ext cx="9144000" cy="4907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ormAutofit fontScale="90000"/>
          </a:bodyPr>
          <a:lstStyle/>
          <a:p>
            <a:r>
              <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Even more help from my friends</a:t>
            </a:r>
          </a:p>
        </p:txBody>
      </p:sp>
      <p:sp>
        <p:nvSpPr>
          <p:cNvPr id="3" name="Subtitle 2"/>
          <p:cNvSpPr>
            <a:spLocks noGrp="1"/>
          </p:cNvSpPr>
          <p:nvPr>
            <p:ph type="subTitle" idx="1"/>
          </p:nvPr>
        </p:nvSpPr>
        <p:spPr>
          <a:xfrm>
            <a:off x="1524000" y="1017917"/>
            <a:ext cx="9144000" cy="3968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GB" sz="2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4:14-18</a:t>
            </a:r>
          </a:p>
          <a:p>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8150" y="1414732"/>
            <a:ext cx="11296650" cy="1569660"/>
          </a:xfrm>
          <a:prstGeom prst="rect">
            <a:avLst/>
          </a:prstGeom>
          <a:solidFill>
            <a:schemeClr val="bg1"/>
          </a:solidFill>
          <a:ln>
            <a:noFill/>
          </a:ln>
        </p:spPr>
        <p:txBody>
          <a:bodyPr wrap="square" rtlCol="0">
            <a:spAutoFit/>
          </a:bodyPr>
          <a:lstStyle/>
          <a:p>
            <a:pPr algn="ctr"/>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How many still write letters?</a:t>
            </a:r>
          </a:p>
          <a:p>
            <a:pPr algn="ctr"/>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Different structures</a:t>
            </a:r>
          </a:p>
          <a:p>
            <a:pPr algn="ctr"/>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NT letters different in structure</a:t>
            </a:r>
          </a:p>
        </p:txBody>
      </p:sp>
    </p:spTree>
    <p:extLst>
      <p:ext uri="{BB962C8B-B14F-4D97-AF65-F5344CB8AC3E}">
        <p14:creationId xmlns:p14="http://schemas.microsoft.com/office/powerpoint/2010/main" val="245615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1" y="-16588"/>
            <a:ext cx="12192000" cy="6871990"/>
          </a:xfrm>
          <a:prstGeom prst="rect">
            <a:avLst/>
          </a:prstGeom>
        </p:spPr>
      </p:pic>
      <p:sp>
        <p:nvSpPr>
          <p:cNvPr id="2" name="Title 1"/>
          <p:cNvSpPr>
            <a:spLocks noGrp="1"/>
          </p:cNvSpPr>
          <p:nvPr>
            <p:ph type="ctrTitle"/>
          </p:nvPr>
        </p:nvSpPr>
        <p:spPr>
          <a:xfrm>
            <a:off x="1524000" y="527140"/>
            <a:ext cx="9144000" cy="4907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ormAutofit fontScale="90000"/>
          </a:bodyPr>
          <a:lstStyle/>
          <a:p>
            <a:r>
              <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Even more help from my friends</a:t>
            </a:r>
          </a:p>
        </p:txBody>
      </p:sp>
      <p:sp>
        <p:nvSpPr>
          <p:cNvPr id="3" name="Subtitle 2"/>
          <p:cNvSpPr>
            <a:spLocks noGrp="1"/>
          </p:cNvSpPr>
          <p:nvPr>
            <p:ph type="subTitle" idx="1"/>
          </p:nvPr>
        </p:nvSpPr>
        <p:spPr>
          <a:xfrm>
            <a:off x="1524000" y="1017917"/>
            <a:ext cx="9144000" cy="3968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GB" sz="2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4:14-18</a:t>
            </a:r>
          </a:p>
          <a:p>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8150" y="1414732"/>
            <a:ext cx="11296650" cy="2062103"/>
          </a:xfrm>
          <a:prstGeom prst="rect">
            <a:avLst/>
          </a:prstGeom>
          <a:solidFill>
            <a:schemeClr val="bg1"/>
          </a:solidFill>
          <a:ln>
            <a:noFill/>
          </a:ln>
        </p:spPr>
        <p:txBody>
          <a:bodyPr wrap="square" rtlCol="0">
            <a:spAutoFit/>
          </a:bodyPr>
          <a:lstStyle/>
          <a:p>
            <a:pPr algn="ctr"/>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How many still write letters?</a:t>
            </a:r>
          </a:p>
          <a:p>
            <a:pPr algn="ctr"/>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Different structures</a:t>
            </a:r>
          </a:p>
          <a:p>
            <a:pPr algn="ctr"/>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NT letters different in structure</a:t>
            </a:r>
          </a:p>
          <a:p>
            <a:pPr algn="ctr"/>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Final four verses = greetings and encouragement</a:t>
            </a:r>
          </a:p>
        </p:txBody>
      </p:sp>
    </p:spTree>
    <p:extLst>
      <p:ext uri="{BB962C8B-B14F-4D97-AF65-F5344CB8AC3E}">
        <p14:creationId xmlns:p14="http://schemas.microsoft.com/office/powerpoint/2010/main" val="12016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1" y="-16588"/>
            <a:ext cx="12192000" cy="6871990"/>
          </a:xfrm>
          <a:prstGeom prst="rect">
            <a:avLst/>
          </a:prstGeom>
        </p:spPr>
      </p:pic>
      <p:sp>
        <p:nvSpPr>
          <p:cNvPr id="2" name="Title 1"/>
          <p:cNvSpPr>
            <a:spLocks noGrp="1"/>
          </p:cNvSpPr>
          <p:nvPr>
            <p:ph type="ctrTitle"/>
          </p:nvPr>
        </p:nvSpPr>
        <p:spPr>
          <a:xfrm>
            <a:off x="1524000" y="527140"/>
            <a:ext cx="9144000" cy="4907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ormAutofit fontScale="90000"/>
          </a:bodyPr>
          <a:lstStyle/>
          <a:p>
            <a:r>
              <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Even more help from my friends</a:t>
            </a:r>
          </a:p>
        </p:txBody>
      </p:sp>
      <p:sp>
        <p:nvSpPr>
          <p:cNvPr id="3" name="Subtitle 2"/>
          <p:cNvSpPr>
            <a:spLocks noGrp="1"/>
          </p:cNvSpPr>
          <p:nvPr>
            <p:ph type="subTitle" idx="1"/>
          </p:nvPr>
        </p:nvSpPr>
        <p:spPr>
          <a:xfrm>
            <a:off x="1524000" y="1017917"/>
            <a:ext cx="9144000" cy="3968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GB" sz="2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4:14-18</a:t>
            </a:r>
          </a:p>
          <a:p>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8150" y="1414732"/>
            <a:ext cx="11296650" cy="584775"/>
          </a:xfrm>
          <a:prstGeom prst="rect">
            <a:avLst/>
          </a:prstGeom>
          <a:solidFill>
            <a:schemeClr val="bg1"/>
          </a:solidFill>
        </p:spPr>
        <p:txBody>
          <a:bodyPr wrap="square" rtlCol="0">
            <a:spAutoFit/>
          </a:bodyPr>
          <a:lstStyle/>
          <a:p>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 Friendships cross ethnic, social and gender divide</a:t>
            </a:r>
          </a:p>
        </p:txBody>
      </p:sp>
    </p:spTree>
    <p:extLst>
      <p:ext uri="{BB962C8B-B14F-4D97-AF65-F5344CB8AC3E}">
        <p14:creationId xmlns:p14="http://schemas.microsoft.com/office/powerpoint/2010/main" val="347884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1" y="-16588"/>
            <a:ext cx="12192000" cy="6871990"/>
          </a:xfrm>
          <a:prstGeom prst="rect">
            <a:avLst/>
          </a:prstGeom>
        </p:spPr>
      </p:pic>
      <p:sp>
        <p:nvSpPr>
          <p:cNvPr id="2" name="Title 1"/>
          <p:cNvSpPr>
            <a:spLocks noGrp="1"/>
          </p:cNvSpPr>
          <p:nvPr>
            <p:ph type="ctrTitle"/>
          </p:nvPr>
        </p:nvSpPr>
        <p:spPr>
          <a:xfrm>
            <a:off x="1524000" y="527140"/>
            <a:ext cx="9144000" cy="4907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ormAutofit fontScale="90000"/>
          </a:bodyPr>
          <a:lstStyle/>
          <a:p>
            <a:r>
              <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Even more help from my friends</a:t>
            </a:r>
          </a:p>
        </p:txBody>
      </p:sp>
      <p:sp>
        <p:nvSpPr>
          <p:cNvPr id="3" name="Subtitle 2"/>
          <p:cNvSpPr>
            <a:spLocks noGrp="1"/>
          </p:cNvSpPr>
          <p:nvPr>
            <p:ph type="subTitle" idx="1"/>
          </p:nvPr>
        </p:nvSpPr>
        <p:spPr>
          <a:xfrm>
            <a:off x="1524000" y="1017917"/>
            <a:ext cx="9144000" cy="3968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GB" sz="2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4:14-18</a:t>
            </a:r>
          </a:p>
          <a:p>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8150" y="1414732"/>
            <a:ext cx="11296650" cy="584775"/>
          </a:xfrm>
          <a:prstGeom prst="rect">
            <a:avLst/>
          </a:prstGeom>
          <a:solidFill>
            <a:schemeClr val="bg1"/>
          </a:solidFill>
        </p:spPr>
        <p:txBody>
          <a:bodyPr wrap="square" rtlCol="0">
            <a:spAutoFit/>
          </a:bodyPr>
          <a:lstStyle/>
          <a:p>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 Friendships cross ethnic, social and gender divide</a:t>
            </a:r>
          </a:p>
        </p:txBody>
      </p:sp>
      <p:sp>
        <p:nvSpPr>
          <p:cNvPr id="5" name="TextBox 4"/>
          <p:cNvSpPr txBox="1"/>
          <p:nvPr/>
        </p:nvSpPr>
        <p:spPr>
          <a:xfrm>
            <a:off x="438149" y="1999507"/>
            <a:ext cx="9867901" cy="5847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shape">
              <a:fillToRect l="50000" t="50000" r="50000" b="50000"/>
            </a:path>
            <a:tileRect/>
          </a:gradFill>
        </p:spPr>
        <p:txBody>
          <a:bodyPr wrap="square" rtlCol="0">
            <a:spAutoFit/>
          </a:bodyPr>
          <a:lstStyle/>
          <a:p>
            <a:pPr marL="542925"/>
            <a:r>
              <a:rPr lang="en-GB" sz="32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Doctor Luke – consecrated medical skills </a:t>
            </a:r>
          </a:p>
        </p:txBody>
      </p:sp>
    </p:spTree>
    <p:extLst>
      <p:ext uri="{BB962C8B-B14F-4D97-AF65-F5344CB8AC3E}">
        <p14:creationId xmlns:p14="http://schemas.microsoft.com/office/powerpoint/2010/main" val="688038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1" y="-16588"/>
            <a:ext cx="12192000" cy="6871990"/>
          </a:xfrm>
          <a:prstGeom prst="rect">
            <a:avLst/>
          </a:prstGeom>
        </p:spPr>
      </p:pic>
      <p:sp>
        <p:nvSpPr>
          <p:cNvPr id="2" name="Title 1"/>
          <p:cNvSpPr>
            <a:spLocks noGrp="1"/>
          </p:cNvSpPr>
          <p:nvPr>
            <p:ph type="ctrTitle"/>
          </p:nvPr>
        </p:nvSpPr>
        <p:spPr>
          <a:xfrm>
            <a:off x="1524000" y="527140"/>
            <a:ext cx="9144000" cy="4907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ormAutofit fontScale="90000"/>
          </a:bodyPr>
          <a:lstStyle/>
          <a:p>
            <a:r>
              <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Even more help from my friends</a:t>
            </a:r>
          </a:p>
        </p:txBody>
      </p:sp>
      <p:sp>
        <p:nvSpPr>
          <p:cNvPr id="3" name="Subtitle 2"/>
          <p:cNvSpPr>
            <a:spLocks noGrp="1"/>
          </p:cNvSpPr>
          <p:nvPr>
            <p:ph type="subTitle" idx="1"/>
          </p:nvPr>
        </p:nvSpPr>
        <p:spPr>
          <a:xfrm>
            <a:off x="1524000" y="1017917"/>
            <a:ext cx="9144000" cy="3968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GB" sz="2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4:14-18</a:t>
            </a:r>
          </a:p>
          <a:p>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38150" y="1414732"/>
            <a:ext cx="11296650" cy="584775"/>
          </a:xfrm>
          <a:prstGeom prst="rect">
            <a:avLst/>
          </a:prstGeom>
          <a:solidFill>
            <a:schemeClr val="bg1"/>
          </a:solidFill>
        </p:spPr>
        <p:txBody>
          <a:bodyPr wrap="square" rtlCol="0">
            <a:spAutoFit/>
          </a:bodyPr>
          <a:lstStyle/>
          <a:p>
            <a:r>
              <a:rPr lang="en-GB" sz="3200" b="1" dirty="0">
                <a:ln>
                  <a:solidFill>
                    <a:schemeClr val="tx1"/>
                  </a:solidFill>
                </a:ln>
                <a:solidFill>
                  <a:srgbClr val="0070C0"/>
                </a:solidFill>
                <a:effectLst>
                  <a:glow rad="63500">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 Friendships cross ethnic, social and gender divide</a:t>
            </a:r>
          </a:p>
        </p:txBody>
      </p:sp>
      <p:sp>
        <p:nvSpPr>
          <p:cNvPr id="5" name="TextBox 4"/>
          <p:cNvSpPr txBox="1"/>
          <p:nvPr/>
        </p:nvSpPr>
        <p:spPr>
          <a:xfrm>
            <a:off x="438149" y="1999507"/>
            <a:ext cx="9829801" cy="1077218"/>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shape">
              <a:fillToRect l="50000" t="50000" r="50000" b="50000"/>
            </a:path>
            <a:tileRect/>
          </a:gradFill>
        </p:spPr>
        <p:txBody>
          <a:bodyPr wrap="square" rtlCol="0">
            <a:spAutoFit/>
          </a:bodyPr>
          <a:lstStyle/>
          <a:p>
            <a:pPr marL="542925"/>
            <a:r>
              <a:rPr lang="en-GB" sz="32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Doctor Luke – consecrated medical skills</a:t>
            </a:r>
          </a:p>
          <a:p>
            <a:pPr marL="542925"/>
            <a:r>
              <a:rPr lang="en-GB" sz="3200" b="1" dirty="0">
                <a:ln>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mentioned 3 times</a:t>
            </a:r>
          </a:p>
        </p:txBody>
      </p:sp>
    </p:spTree>
    <p:extLst>
      <p:ext uri="{BB962C8B-B14F-4D97-AF65-F5344CB8AC3E}">
        <p14:creationId xmlns:p14="http://schemas.microsoft.com/office/powerpoint/2010/main" val="110604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1344</TotalTime>
  <Words>1860</Words>
  <Application>Microsoft Office PowerPoint</Application>
  <PresentationFormat>Widescreen</PresentationFormat>
  <Paragraphs>296</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Tahoma</vt:lpstr>
      <vt:lpstr>Office Theme</vt:lpstr>
      <vt:lpstr>Even more help from my friends</vt:lpstr>
      <vt:lpstr>Even more help from my friends</vt:lpstr>
      <vt:lpstr>Even more help from my friends</vt:lpstr>
      <vt:lpstr>Even more help from my friends</vt:lpstr>
      <vt:lpstr>Even more help from my friends</vt:lpstr>
      <vt:lpstr>Even more help from my friends</vt:lpstr>
      <vt:lpstr>Even more help from my friends</vt:lpstr>
      <vt:lpstr>Even more help from my friends</vt:lpstr>
      <vt:lpstr>Even more help from my friends</vt:lpstr>
      <vt:lpstr>Even more help from my friends</vt:lpstr>
      <vt:lpstr>Even more help from my friends</vt:lpstr>
      <vt:lpstr>Even more help from my friends</vt:lpstr>
      <vt:lpstr>Even more help from my friends</vt:lpstr>
      <vt:lpstr>Even more help from my friends</vt:lpstr>
      <vt:lpstr>Even more help from my friends</vt:lpstr>
      <vt:lpstr>Even more help from my friends</vt:lpstr>
      <vt:lpstr>Even more help from my friends</vt:lpstr>
      <vt:lpstr>Even more help from friends</vt:lpstr>
      <vt:lpstr>Even more help from friends</vt:lpstr>
      <vt:lpstr>Even more help from friends</vt:lpstr>
      <vt:lpstr>Even more help from friends</vt:lpstr>
      <vt:lpstr>Even more help from friends</vt:lpstr>
      <vt:lpstr>Even more help from friends</vt:lpstr>
      <vt:lpstr>Even more help from friends</vt:lpstr>
      <vt:lpstr>Even more help from friends</vt:lpstr>
      <vt:lpstr>Even more help from friends</vt:lpstr>
      <vt:lpstr>Even more help from friends</vt:lpstr>
      <vt:lpstr>Even more help from friends</vt:lpstr>
      <vt:lpstr>Even more help from friends</vt:lpstr>
      <vt:lpstr>Even more help from friends</vt:lpstr>
      <vt:lpstr>Even more help from friends</vt:lpstr>
      <vt:lpstr>Even more help from friends</vt:lpstr>
      <vt:lpstr>Even more help from friends</vt:lpstr>
      <vt:lpstr>Even more help from friends</vt:lpstr>
      <vt:lpstr>Even more help from friends</vt:lpstr>
      <vt:lpstr>Even more help from friends</vt:lpstr>
      <vt:lpstr>Even more help from friends</vt:lpstr>
      <vt:lpstr>Even more help from friends</vt:lpstr>
      <vt:lpstr>Even more help from friends</vt:lpstr>
      <vt:lpstr>Even more help from friends</vt:lpstr>
      <vt:lpstr>Even more help from friends</vt:lpstr>
      <vt:lpstr>Even more help from friends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 more help from friends</dc:title>
  <dc:creator>Colin Howells</dc:creator>
  <cp:lastModifiedBy>IT Team</cp:lastModifiedBy>
  <cp:revision>44</cp:revision>
  <dcterms:created xsi:type="dcterms:W3CDTF">2016-05-20T07:47:44Z</dcterms:created>
  <dcterms:modified xsi:type="dcterms:W3CDTF">2016-06-02T16:42:13Z</dcterms:modified>
</cp:coreProperties>
</file>